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83" r:id="rId2"/>
    <p:sldId id="1555" r:id="rId3"/>
    <p:sldId id="1550" r:id="rId4"/>
    <p:sldId id="1551" r:id="rId5"/>
    <p:sldId id="1553" r:id="rId6"/>
    <p:sldId id="1552" r:id="rId7"/>
    <p:sldId id="258" r:id="rId8"/>
    <p:sldId id="1572" r:id="rId9"/>
    <p:sldId id="1574" r:id="rId10"/>
    <p:sldId id="1561" r:id="rId11"/>
    <p:sldId id="1575" r:id="rId12"/>
    <p:sldId id="1570" r:id="rId13"/>
    <p:sldId id="1565" r:id="rId14"/>
    <p:sldId id="439" r:id="rId15"/>
    <p:sldId id="334" r:id="rId16"/>
    <p:sldId id="1571" r:id="rId17"/>
    <p:sldId id="1569" r:id="rId18"/>
    <p:sldId id="549" r:id="rId19"/>
    <p:sldId id="551" r:id="rId20"/>
    <p:sldId id="55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01"/>
  </p:normalViewPr>
  <p:slideViewPr>
    <p:cSldViewPr snapToGrid="0" snapToObjects="1">
      <p:cViewPr varScale="1">
        <p:scale>
          <a:sx n="86" d="100"/>
          <a:sy n="86" d="100"/>
        </p:scale>
        <p:origin x="53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D9D30-73AD-C244-A1C3-66A7DCF7F29A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81C95-9BD3-054F-A8BC-3662D46843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557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Bookman Old Style"/>
                <a:cs typeface="Bookman Old Style"/>
              </a:rPr>
              <a:t>The universal symbols, theme, characters and images we find repeated throughout literature</a:t>
            </a:r>
            <a:endParaRPr lang="en-GB" dirty="0">
              <a:latin typeface="Bookman Old Style"/>
              <a:cs typeface="Bookman Old Style"/>
            </a:endParaRPr>
          </a:p>
          <a:p>
            <a:r>
              <a:rPr lang="en-GB" dirty="0">
                <a:latin typeface="Bookman Old Style"/>
                <a:cs typeface="Bookman Old Style"/>
              </a:rPr>
              <a:t> </a:t>
            </a:r>
          </a:p>
          <a:p>
            <a:r>
              <a:rPr lang="en-US" dirty="0">
                <a:latin typeface="Bookman Old Style"/>
                <a:cs typeface="Bookman Old Style"/>
              </a:rPr>
              <a:t>“A recurrent, universal pattern or motif holding the same or similar meaning and significance for all individuals in every age and in every part of the world. ” (Watson and Ducharme)</a:t>
            </a:r>
            <a:endParaRPr lang="en-GB" dirty="0">
              <a:latin typeface="Bookman Old Style"/>
              <a:cs typeface="Bookman Old Style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D5E4E-4339-C84D-AA2F-B7F12323198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126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C8510-3918-BD4B-A98A-8FE0D6574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CA455D-C091-364B-BF20-8514EABDC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6CF9D-DEED-7F4C-90C0-B8FF4D61D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8798-F1FD-D641-A434-2FE452DD9E1E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5BD17-B78B-6C47-AE8C-83C4A35A7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E8CB2-AE97-2A4D-88AE-C0790EDB0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5D19-A790-D945-B2C6-999A076F1D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004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3DAE4-9836-7443-8BBB-A00F52151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069292-4CF8-F348-96FB-10C344CD27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372EC-6194-134E-B0B5-2F0C27978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8798-F1FD-D641-A434-2FE452DD9E1E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59257-2928-A447-9F1A-B196CAA5A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BBDC0-BD2F-684C-AA07-7FE550780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5D19-A790-D945-B2C6-999A076F1D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843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F3155C-7087-FC4F-82EF-73F149496B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FC70F-15FE-1C49-86CD-68F5118E74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7D4F8-B930-B142-BC6F-8155B5B1E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8798-F1FD-D641-A434-2FE452DD9E1E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A4F93-CFFC-C241-A121-510747CC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84C45-AA9A-C746-B8D9-FE6ACA6AA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5D19-A790-D945-B2C6-999A076F1D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20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C9E73-1BF7-9240-923A-6BE622CD7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57552-0E58-5441-A4A7-EB8A25C9A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06851-DF77-704E-8196-E8F7CBBCF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8798-F1FD-D641-A434-2FE452DD9E1E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0CDEB-1770-0243-9B30-686A4E705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9E1E7-5B1C-5C40-AD2E-1897FBA09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5D19-A790-D945-B2C6-999A076F1D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05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EBE4F-F2A0-F949-8F53-33D0573AB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EAFA7-CC20-7248-9EC4-400A17756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E2480-FF65-554B-A20C-E098C2A76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8798-F1FD-D641-A434-2FE452DD9E1E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A3D8C-EB67-F949-AD5F-13E4256AD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7CFBD-792E-8B45-833E-7A29B5407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5D19-A790-D945-B2C6-999A076F1D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948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E954D-F46A-524B-A317-26D0C22AC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84E77-B0F7-7046-AE67-5244002598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2DC35D-7D95-284D-9A06-6509193EA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53BBE-7451-8142-ACAD-29BAA0D1A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8798-F1FD-D641-A434-2FE452DD9E1E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029A51-E735-EF41-9D4C-206187850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180F0D-AB40-5B4B-A057-A6B833FB6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5D19-A790-D945-B2C6-999A076F1D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38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07815-D16D-7D43-BAAE-B0EA3663C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5B20E-86A2-864D-9C88-111295D94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64E51-8C2C-364D-BE57-0EBCC568A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52A6D0-421A-6B45-ADAA-D60B66C923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246F85-D460-5C49-BF2A-4D4EB5878D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E7467C-1369-1442-97F3-059C9839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8798-F1FD-D641-A434-2FE452DD9E1E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782607-7DE5-3141-AC4A-DCEB3462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C3CAC2-D19D-E14F-A95B-BA8C5D5DB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5D19-A790-D945-B2C6-999A076F1D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460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01AE2-50F4-F141-AE01-FF6EAC93C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1936BF-D877-1449-AFEA-3278BBEC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8798-F1FD-D641-A434-2FE452DD9E1E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FF86A-F0CD-AC49-9C07-86300C078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FDCAB0-A1B0-0E4D-A1F4-6C82EB487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5D19-A790-D945-B2C6-999A076F1D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626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0D5517-4252-9846-AF20-88E89733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8798-F1FD-D641-A434-2FE452DD9E1E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CE9CDF-369F-C744-8FE1-EFB14C131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0B0C1-BA23-2846-86CA-F28E04546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5D19-A790-D945-B2C6-999A076F1D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23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31D6F-9D22-7244-89D9-2B17E18BA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C2D10-B460-4049-BCC7-2BAD0ED1F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26592A-50E8-FF47-B913-8ACBB547F6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AAB71-405F-2245-B425-8D811688F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8798-F1FD-D641-A434-2FE452DD9E1E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858DD-1E1E-204C-BBA9-7AA87B255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610E8C-36E3-964B-95C5-D07B3B2F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5D19-A790-D945-B2C6-999A076F1D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436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C1F90-8961-3E4D-B2B9-A5D4E0A14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AB3DDB-C054-0345-BFB8-24D3AF4826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980AA6-BC43-DA42-B832-E20462BC8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E0BBD-FDCE-4143-BD4B-BF5FF7633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8798-F1FD-D641-A434-2FE452DD9E1E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0D07EB-517B-3443-859D-CAB6CCB0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02D29-DC2F-0A4C-89CB-C5F4AF097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5D19-A790-D945-B2C6-999A076F1D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229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7DD9C1-47CD-254C-A615-A306A31D7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4F40-914F-6E40-BC4D-DDDE58F04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38D69-A207-D94A-A03A-06CEEEDB0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E8798-F1FD-D641-A434-2FE452DD9E1E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ADC6E-69CA-9247-9E58-5602049393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2E441-5DCB-AC4D-B8CA-6503A249B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E5D19-A790-D945-B2C6-999A076F1D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44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tiff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nature&#10;&#10;Description automatically generated">
            <a:extLst>
              <a:ext uri="{FF2B5EF4-FFF2-40B4-BE49-F238E27FC236}">
                <a16:creationId xmlns:a16="http://schemas.microsoft.com/office/drawing/2014/main" id="{1B7A4F2C-0A3F-40B3-8C1B-D9734197B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0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40F49A3B2ADED3468D7C3052E72A62BC@eurprd02.prod.outlook.com" descr="40F49A3B2ADED3468D7C3052E72A62BC@eurprd02">
            <a:extLst>
              <a:ext uri="{FF2B5EF4-FFF2-40B4-BE49-F238E27FC236}">
                <a16:creationId xmlns:a16="http://schemas.microsoft.com/office/drawing/2014/main" id="{8EC1A9A1-7090-483B-BBA8-004C922D1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0945" y="2217326"/>
            <a:ext cx="3354445" cy="194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80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B906831-3628-4143-A497-27229E24FC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478BCA-76AF-1641-A492-9F8229A07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016" y="1034112"/>
            <a:ext cx="4093946" cy="4093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0686B7-AF5D-F14F-9E65-D6233D738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304" y="1034112"/>
            <a:ext cx="4093946" cy="40939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D5B166-946D-DD4F-BE7D-6B0D490425DA}"/>
              </a:ext>
            </a:extLst>
          </p:cNvPr>
          <p:cNvSpPr txBox="1"/>
          <p:nvPr/>
        </p:nvSpPr>
        <p:spPr>
          <a:xfrm>
            <a:off x="3567423" y="237676"/>
            <a:ext cx="5237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Stellar" panose="02000506040000020004" pitchFamily="2" charset="0"/>
              </a:rPr>
              <a:t>A GOOD STORY IS TIMELESS AND CROSSES CULTURES</a:t>
            </a:r>
          </a:p>
          <a:p>
            <a:r>
              <a:rPr lang="en-US" b="1" i="1" dirty="0">
                <a:latin typeface="Stellar" panose="02000506040000020004" pitchFamily="2" charset="0"/>
              </a:rPr>
              <a:t> </a:t>
            </a:r>
            <a:r>
              <a:rPr lang="ar-LB" altLang="he-IL" dirty="0">
                <a:solidFill>
                  <a:srgbClr val="222222"/>
                </a:solidFill>
                <a:latin typeface="inherit"/>
              </a:rPr>
              <a:t>ما يجعل القصة جيدة هي أن تكون خالدة </a:t>
            </a:r>
            <a:r>
              <a:rPr lang="ar-SA" altLang="he-IL" dirty="0">
                <a:solidFill>
                  <a:srgbClr val="222222"/>
                </a:solidFill>
                <a:latin typeface="inherit"/>
              </a:rPr>
              <a:t>وتقطع</a:t>
            </a:r>
            <a:r>
              <a:rPr lang="ar-LB" altLang="he-IL" dirty="0">
                <a:solidFill>
                  <a:srgbClr val="222222"/>
                </a:solidFill>
                <a:latin typeface="inherit"/>
              </a:rPr>
              <a:t> </a:t>
            </a:r>
            <a:r>
              <a:rPr lang="ar-SA" altLang="he-IL" dirty="0">
                <a:solidFill>
                  <a:srgbClr val="222222"/>
                </a:solidFill>
                <a:latin typeface="inherit"/>
              </a:rPr>
              <a:t>الثقافات</a:t>
            </a:r>
            <a:r>
              <a:rPr lang="he-IL" altLang="he-IL" sz="800" dirty="0"/>
              <a:t> </a:t>
            </a:r>
            <a:r>
              <a:rPr lang="he-IL" altLang="he-IL" sz="800" b="1" i="1" dirty="0">
                <a:latin typeface="Stellar" panose="02000506040000020004" pitchFamily="2" charset="0"/>
              </a:rPr>
              <a:t>                   </a:t>
            </a:r>
            <a:endParaRPr lang="he-IL" altLang="he-IL" dirty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8C13D-BB83-7846-A17D-FB4B8BA936D8}"/>
              </a:ext>
            </a:extLst>
          </p:cNvPr>
          <p:cNvSpPr txBox="1"/>
          <p:nvPr/>
        </p:nvSpPr>
        <p:spPr>
          <a:xfrm>
            <a:off x="3455277" y="6074600"/>
            <a:ext cx="5222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CINDERELLA  - PRETTY WOMAN – ’RAGS TO RICHES’ </a:t>
            </a:r>
          </a:p>
        </p:txBody>
      </p:sp>
    </p:spTree>
    <p:extLst>
      <p:ext uri="{BB962C8B-B14F-4D97-AF65-F5344CB8AC3E}">
        <p14:creationId xmlns:p14="http://schemas.microsoft.com/office/powerpoint/2010/main" val="1213358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B906831-3628-4143-A497-27229E24FC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7321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D5B166-946D-DD4F-BE7D-6B0D490425DA}"/>
              </a:ext>
            </a:extLst>
          </p:cNvPr>
          <p:cNvSpPr txBox="1"/>
          <p:nvPr/>
        </p:nvSpPr>
        <p:spPr>
          <a:xfrm>
            <a:off x="3567423" y="414068"/>
            <a:ext cx="5057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Stellar" panose="02000506040000020004" pitchFamily="2" charset="0"/>
              </a:rPr>
              <a:t>A GOOD STORY IS TIMELESS AND CROSSES CULTURES </a:t>
            </a:r>
          </a:p>
        </p:txBody>
      </p:sp>
      <p:pic>
        <p:nvPicPr>
          <p:cNvPr id="4" name="Picture 3" descr="A picture containing table, wooden, sitting, box&#10;&#10;Description automatically generated">
            <a:extLst>
              <a:ext uri="{FF2B5EF4-FFF2-40B4-BE49-F238E27FC236}">
                <a16:creationId xmlns:a16="http://schemas.microsoft.com/office/drawing/2014/main" id="{F966A5D7-3AC3-224E-8530-F7B4816FA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83" y="1110959"/>
            <a:ext cx="1319548" cy="17459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A78C55-7013-ED40-897A-4F3092B05C10}"/>
              </a:ext>
            </a:extLst>
          </p:cNvPr>
          <p:cNvSpPr txBox="1"/>
          <p:nvPr/>
        </p:nvSpPr>
        <p:spPr>
          <a:xfrm>
            <a:off x="2041119" y="1211201"/>
            <a:ext cx="2426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Stellar" panose="02000506040000020004" pitchFamily="2" charset="0"/>
              </a:rPr>
              <a:t>Ancient Greece – </a:t>
            </a:r>
          </a:p>
          <a:p>
            <a:endParaRPr lang="en-US" b="1" i="1" dirty="0">
              <a:latin typeface="Stellar" panose="02000506040000020004" pitchFamily="2" charset="0"/>
            </a:endParaRPr>
          </a:p>
          <a:p>
            <a:r>
              <a:rPr lang="en-US" b="1" i="1" dirty="0">
                <a:latin typeface="Stellar" panose="02000506040000020004" pitchFamily="2" charset="0"/>
              </a:rPr>
              <a:t>‘Rodopis’ and the eagle</a:t>
            </a:r>
          </a:p>
          <a:p>
            <a:r>
              <a:rPr lang="en-US" b="1" i="1" dirty="0">
                <a:latin typeface="Stellar" panose="02000506040000020004" pitchFamily="2" charset="0"/>
              </a:rPr>
              <a:t>Dropping a slipper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1DB508-03E9-7F49-AB94-BE333130BB25}"/>
              </a:ext>
            </a:extLst>
          </p:cNvPr>
          <p:cNvSpPr txBox="1"/>
          <p:nvPr/>
        </p:nvSpPr>
        <p:spPr>
          <a:xfrm>
            <a:off x="8043863" y="1305791"/>
            <a:ext cx="2150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Stellar" panose="02000506040000020004" pitchFamily="2" charset="0"/>
              </a:rPr>
              <a:t>Malta – ‘Ciklemfusa’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34016C-0337-7449-A70A-ADE27133E53D}"/>
              </a:ext>
            </a:extLst>
          </p:cNvPr>
          <p:cNvSpPr txBox="1"/>
          <p:nvPr/>
        </p:nvSpPr>
        <p:spPr>
          <a:xfrm>
            <a:off x="2513961" y="5253368"/>
            <a:ext cx="210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Stellar" panose="02000506040000020004" pitchFamily="2" charset="0"/>
              </a:rPr>
              <a:t> France – ‘La Fresne’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468AC6-5605-8B4F-A302-A381E0DC17F2}"/>
              </a:ext>
            </a:extLst>
          </p:cNvPr>
          <p:cNvSpPr txBox="1"/>
          <p:nvPr/>
        </p:nvSpPr>
        <p:spPr>
          <a:xfrm>
            <a:off x="9313068" y="3178169"/>
            <a:ext cx="57578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Stellar" panose="02000506040000020004" pitchFamily="2" charset="0"/>
              </a:rPr>
              <a:t>1001 Nights </a:t>
            </a:r>
          </a:p>
          <a:p>
            <a:endParaRPr lang="en-US" b="1" i="1" dirty="0">
              <a:latin typeface="Stellar" panose="02000506040000020004" pitchFamily="2" charset="0"/>
            </a:endParaRPr>
          </a:p>
          <a:p>
            <a:r>
              <a:rPr lang="en-US" b="1" i="1" dirty="0">
                <a:latin typeface="Stellar" panose="02000506040000020004" pitchFamily="2" charset="0"/>
              </a:rPr>
              <a:t>The Second Shaykh’s story</a:t>
            </a:r>
          </a:p>
          <a:p>
            <a:r>
              <a:rPr lang="en-US" b="1" i="1" dirty="0">
                <a:latin typeface="Stellar" panose="02000506040000020004" pitchFamily="2" charset="0"/>
              </a:rPr>
              <a:t> The eldest Lady’s Tale</a:t>
            </a:r>
          </a:p>
          <a:p>
            <a:r>
              <a:rPr lang="en-US" b="1" i="1" dirty="0">
                <a:latin typeface="Stellar" panose="02000506040000020004" pitchFamily="2" charset="0"/>
              </a:rPr>
              <a:t> Abdallah ibn Fadil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7C5642-700E-9243-A76C-BD75FB9D47A5}"/>
              </a:ext>
            </a:extLst>
          </p:cNvPr>
          <p:cNvSpPr txBox="1"/>
          <p:nvPr/>
        </p:nvSpPr>
        <p:spPr>
          <a:xfrm>
            <a:off x="8624577" y="2370470"/>
            <a:ext cx="181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Stellar" panose="02000506040000020004" pitchFamily="2" charset="0"/>
              </a:rPr>
              <a:t>China – ‘Ye Xian’ 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5E2EB8-3BAB-0342-93B0-C992AFAB4BDC}"/>
              </a:ext>
            </a:extLst>
          </p:cNvPr>
          <p:cNvSpPr txBox="1"/>
          <p:nvPr/>
        </p:nvSpPr>
        <p:spPr>
          <a:xfrm>
            <a:off x="3743325" y="7486650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Vietnam – Tam and Cam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FD42D8-66CF-BC42-B1DE-F1876603D17C}"/>
              </a:ext>
            </a:extLst>
          </p:cNvPr>
          <p:cNvSpPr txBox="1"/>
          <p:nvPr/>
        </p:nvSpPr>
        <p:spPr>
          <a:xfrm>
            <a:off x="7047555" y="5182877"/>
            <a:ext cx="2698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Stellar" panose="02000506040000020004" pitchFamily="2" charset="0"/>
              </a:rPr>
              <a:t>Vietnam – ‘Tam and Cam’ 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B48594-5E13-3749-8AD6-AEE9B3A97BEF}"/>
              </a:ext>
            </a:extLst>
          </p:cNvPr>
          <p:cNvSpPr txBox="1"/>
          <p:nvPr/>
        </p:nvSpPr>
        <p:spPr>
          <a:xfrm>
            <a:off x="1376092" y="4290916"/>
            <a:ext cx="2041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Stellar" panose="02000506040000020004" pitchFamily="2" charset="0"/>
              </a:rPr>
              <a:t>Iran – ‘Moon Brow’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072F8B-BCA6-6547-BB93-098B79B3FEB8}"/>
              </a:ext>
            </a:extLst>
          </p:cNvPr>
          <p:cNvSpPr txBox="1"/>
          <p:nvPr/>
        </p:nvSpPr>
        <p:spPr>
          <a:xfrm>
            <a:off x="490267" y="3304365"/>
            <a:ext cx="326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Stellar" panose="02000506040000020004" pitchFamily="2" charset="0"/>
              </a:rPr>
              <a:t>Japan – ‘Sumiyoshi Monogatari’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0FFEC0-F96E-C641-8B70-48A0F4BFA2FF}"/>
              </a:ext>
            </a:extLst>
          </p:cNvPr>
          <p:cNvSpPr txBox="1"/>
          <p:nvPr/>
        </p:nvSpPr>
        <p:spPr>
          <a:xfrm>
            <a:off x="3967364" y="2323192"/>
            <a:ext cx="447346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latin typeface="Stellar" panose="02000506040000020004" pitchFamily="2" charset="0"/>
              </a:rPr>
              <a:t>    </a:t>
            </a:r>
            <a:r>
              <a:rPr lang="en-US" sz="3200" b="1" i="1" dirty="0">
                <a:latin typeface="Stellar" panose="02000506040000020004" pitchFamily="2" charset="0"/>
              </a:rPr>
              <a:t>Over 345 Different </a:t>
            </a:r>
          </a:p>
          <a:p>
            <a:r>
              <a:rPr lang="en-US" sz="3200" b="1" i="1" dirty="0">
                <a:latin typeface="Stellar" panose="02000506040000020004" pitchFamily="2" charset="0"/>
              </a:rPr>
              <a:t> Variations of ‘Cinderella’</a:t>
            </a:r>
          </a:p>
          <a:p>
            <a:r>
              <a:rPr lang="en-US" sz="3200" b="1" i="1" dirty="0">
                <a:latin typeface="Stellar" panose="02000506040000020004" pitchFamily="2" charset="0"/>
              </a:rPr>
              <a:t>   Have been Identified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19629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sitting, table, book&#10;&#10;Description automatically generated">
            <a:extLst>
              <a:ext uri="{FF2B5EF4-FFF2-40B4-BE49-F238E27FC236}">
                <a16:creationId xmlns:a16="http://schemas.microsoft.com/office/drawing/2014/main" id="{66F5EB3E-ADE2-4A40-8A77-C620C5956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052" y="1401313"/>
            <a:ext cx="4786948" cy="47574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4C968D-BC24-4C4C-8A26-03E3832F68DB}"/>
              </a:ext>
            </a:extLst>
          </p:cNvPr>
          <p:cNvSpPr txBox="1"/>
          <p:nvPr/>
        </p:nvSpPr>
        <p:spPr>
          <a:xfrm>
            <a:off x="748792" y="1656376"/>
            <a:ext cx="736932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Stellar" panose="02000506040000020004" pitchFamily="2" charset="0"/>
              </a:rPr>
              <a:t>OVERCOMING THE MONSTER - </a:t>
            </a:r>
            <a:r>
              <a:rPr lang="en-GB" dirty="0"/>
              <a:t>- </a:t>
            </a:r>
            <a:r>
              <a:rPr lang="en-GB" b="1" i="1" dirty="0"/>
              <a:t>Beowulf</a:t>
            </a:r>
            <a:r>
              <a:rPr lang="en-GB" b="1" dirty="0"/>
              <a:t>, </a:t>
            </a:r>
            <a:r>
              <a:rPr lang="en-GB" b="1" i="1" dirty="0"/>
              <a:t>War of the Worlds</a:t>
            </a:r>
            <a:endParaRPr lang="ar-LB" b="1" i="1" dirty="0"/>
          </a:p>
          <a:p>
            <a:r>
              <a:rPr lang="ar-LB" b="1" i="1" dirty="0"/>
              <a:t>التغلب على الوحش                                                                                       </a:t>
            </a:r>
            <a:endParaRPr lang="en-GB" dirty="0"/>
          </a:p>
          <a:p>
            <a:r>
              <a:rPr lang="en-US" b="1" i="1" dirty="0">
                <a:latin typeface="Stellar" panose="02000506040000020004" pitchFamily="2" charset="0"/>
              </a:rPr>
              <a:t>RAGS TO RICHES </a:t>
            </a:r>
            <a:r>
              <a:rPr lang="en-GB" dirty="0"/>
              <a:t>- </a:t>
            </a:r>
            <a:r>
              <a:rPr lang="en-GB" b="1" dirty="0"/>
              <a:t>Cinderella , </a:t>
            </a:r>
            <a:r>
              <a:rPr lang="en-GB" b="1" i="1" dirty="0"/>
              <a:t>Jane Eyre</a:t>
            </a:r>
            <a:r>
              <a:rPr lang="en-GB" b="1" dirty="0"/>
              <a:t>, </a:t>
            </a:r>
            <a:r>
              <a:rPr lang="en-GB" b="1" i="1" dirty="0"/>
              <a:t>Pretty Woman</a:t>
            </a:r>
            <a:endParaRPr lang="ar-LB" b="1" i="1" dirty="0"/>
          </a:p>
          <a:p>
            <a:r>
              <a:rPr lang="ar-LB" b="1" i="1" dirty="0"/>
              <a:t>خِرق قماش وحتى ثراء                                                                                  </a:t>
            </a:r>
            <a:endParaRPr lang="en-GB" dirty="0"/>
          </a:p>
          <a:p>
            <a:r>
              <a:rPr lang="en-US" b="1" i="1" dirty="0">
                <a:latin typeface="Stellar" panose="02000506040000020004" pitchFamily="2" charset="0"/>
              </a:rPr>
              <a:t>THE QUEST</a:t>
            </a:r>
            <a:r>
              <a:rPr lang="en-GB" dirty="0"/>
              <a:t>- </a:t>
            </a:r>
            <a:r>
              <a:rPr lang="en-GB" b="1" i="1" dirty="0"/>
              <a:t>The Odyssey</a:t>
            </a:r>
            <a:r>
              <a:rPr lang="en-GB" b="1" dirty="0"/>
              <a:t>, </a:t>
            </a:r>
            <a:r>
              <a:rPr lang="en-GB" b="1" i="1" dirty="0"/>
              <a:t>Lord of the Rings</a:t>
            </a:r>
            <a:r>
              <a:rPr lang="en-GB" b="1" dirty="0"/>
              <a:t>, </a:t>
            </a:r>
            <a:r>
              <a:rPr lang="en-GB" b="1" i="1" dirty="0"/>
              <a:t>Star Wars</a:t>
            </a:r>
            <a:r>
              <a:rPr lang="en-GB" b="1" dirty="0"/>
              <a:t>, </a:t>
            </a:r>
            <a:r>
              <a:rPr lang="en-GB" b="1" i="1" dirty="0"/>
              <a:t>Serial</a:t>
            </a:r>
            <a:endParaRPr lang="ar-LB" b="1" i="1" dirty="0"/>
          </a:p>
          <a:p>
            <a:r>
              <a:rPr lang="ar-LB" b="1" i="1" dirty="0"/>
              <a:t>البحث                                                                                                      </a:t>
            </a:r>
            <a:endParaRPr lang="en-GB" dirty="0"/>
          </a:p>
          <a:p>
            <a:r>
              <a:rPr lang="en-US" b="1" i="1" dirty="0">
                <a:latin typeface="Stellar" panose="02000506040000020004" pitchFamily="2" charset="0"/>
              </a:rPr>
              <a:t>VOYAGE AND RETURN </a:t>
            </a:r>
            <a:r>
              <a:rPr lang="en-GB" dirty="0"/>
              <a:t>- </a:t>
            </a:r>
            <a:r>
              <a:rPr lang="en-GB" b="1" dirty="0"/>
              <a:t>Alice in Wonderland , </a:t>
            </a:r>
            <a:r>
              <a:rPr lang="en-GB" b="1" i="1" dirty="0"/>
              <a:t>Toy Story</a:t>
            </a:r>
            <a:r>
              <a:rPr lang="en-GB" b="1" dirty="0"/>
              <a:t>, </a:t>
            </a:r>
          </a:p>
          <a:p>
            <a:r>
              <a:rPr lang="en-GB" b="1" i="1" dirty="0"/>
              <a:t>Where the Wild Things Are</a:t>
            </a:r>
            <a:r>
              <a:rPr lang="en-GB" b="1" dirty="0"/>
              <a:t>,  The Little Prince </a:t>
            </a:r>
            <a:endParaRPr lang="ar-LB" b="1" dirty="0"/>
          </a:p>
          <a:p>
            <a:r>
              <a:rPr lang="ar-LB" b="1" i="1" dirty="0"/>
              <a:t>الرحلة والعودة                                                                                            </a:t>
            </a:r>
            <a:endParaRPr lang="en-GB" b="1" i="1" dirty="0">
              <a:latin typeface="Stellar" panose="02000506040000020004" pitchFamily="2" charset="0"/>
            </a:endParaRPr>
          </a:p>
          <a:p>
            <a:r>
              <a:rPr lang="en-US" b="1" i="1" dirty="0">
                <a:latin typeface="Stellar" panose="02000506040000020004" pitchFamily="2" charset="0"/>
              </a:rPr>
              <a:t>REBIRTH </a:t>
            </a:r>
            <a:r>
              <a:rPr lang="en-GB" dirty="0"/>
              <a:t>- </a:t>
            </a:r>
            <a:r>
              <a:rPr lang="en-GB" b="1" i="1" dirty="0"/>
              <a:t>Sleeping Beauty</a:t>
            </a:r>
            <a:r>
              <a:rPr lang="en-GB" b="1" dirty="0"/>
              <a:t>, </a:t>
            </a:r>
            <a:r>
              <a:rPr lang="en-GB" b="1" i="1" dirty="0"/>
              <a:t>A Christmas Carol</a:t>
            </a:r>
            <a:r>
              <a:rPr lang="en-GB" b="1" dirty="0"/>
              <a:t>, </a:t>
            </a:r>
            <a:r>
              <a:rPr lang="en-GB" b="1" i="1" dirty="0"/>
              <a:t>The Shawshank Redemption</a:t>
            </a:r>
            <a:endParaRPr lang="ar-LB" b="1" i="1" dirty="0"/>
          </a:p>
          <a:p>
            <a:r>
              <a:rPr lang="ar-LB" b="1" i="1" dirty="0"/>
              <a:t>الولادة من جديد                                                                                           </a:t>
            </a:r>
            <a:endParaRPr lang="en-GB" dirty="0"/>
          </a:p>
          <a:p>
            <a:r>
              <a:rPr lang="en-US" b="1" i="1" dirty="0">
                <a:latin typeface="Stellar" panose="02000506040000020004" pitchFamily="2" charset="0"/>
              </a:rPr>
              <a:t>COMEDY</a:t>
            </a:r>
            <a:r>
              <a:rPr lang="en-GB" dirty="0"/>
              <a:t> - </a:t>
            </a:r>
            <a:r>
              <a:rPr lang="en-GB" b="1" dirty="0"/>
              <a:t>A Midsummer Night’s Dream , </a:t>
            </a:r>
            <a:r>
              <a:rPr lang="en-GB" b="1" i="1" dirty="0"/>
              <a:t>Four Weddings and a Funeral</a:t>
            </a:r>
            <a:endParaRPr lang="ar-LB" b="1" i="1" dirty="0"/>
          </a:p>
          <a:p>
            <a:r>
              <a:rPr lang="ar-LB" b="1" i="1" dirty="0"/>
              <a:t>فكاهة، كوميديا                                                                                            </a:t>
            </a:r>
            <a:endParaRPr lang="en-GB" dirty="0"/>
          </a:p>
          <a:p>
            <a:r>
              <a:rPr lang="en-US" b="1" i="1" dirty="0">
                <a:latin typeface="Stellar" panose="02000506040000020004" pitchFamily="2" charset="0"/>
              </a:rPr>
              <a:t>TRAGEDTY</a:t>
            </a:r>
            <a:r>
              <a:rPr lang="en-GB" dirty="0"/>
              <a:t> - </a:t>
            </a:r>
            <a:r>
              <a:rPr lang="en-GB" b="1" i="1" dirty="0"/>
              <a:t>Hamlet,</a:t>
            </a:r>
            <a:r>
              <a:rPr lang="en-GB" b="1" dirty="0"/>
              <a:t> </a:t>
            </a:r>
            <a:r>
              <a:rPr lang="en-GB" b="1" i="1" dirty="0"/>
              <a:t>The Godfather</a:t>
            </a:r>
            <a:endParaRPr lang="ar-LB" b="1" i="1" dirty="0"/>
          </a:p>
          <a:p>
            <a:r>
              <a:rPr lang="ar-LB" b="1" i="1" dirty="0"/>
              <a:t>مأساة، تراجيدية                                                                                         </a:t>
            </a:r>
            <a:endParaRPr lang="en-GB" b="1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57F92F-FBD6-0443-A961-0776446B03C6}"/>
              </a:ext>
            </a:extLst>
          </p:cNvPr>
          <p:cNvSpPr txBox="1"/>
          <p:nvPr/>
        </p:nvSpPr>
        <p:spPr>
          <a:xfrm>
            <a:off x="3241964" y="0"/>
            <a:ext cx="43802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latin typeface="Stellar" panose="02000506040000020004" pitchFamily="2" charset="0"/>
              </a:rPr>
              <a:t>    SEVEN PLOTS?</a:t>
            </a:r>
          </a:p>
          <a:p>
            <a:r>
              <a:rPr lang="ar-LB" sz="4800" b="1" i="1" dirty="0">
                <a:latin typeface="Stellar" panose="02000506040000020004" pitchFamily="2" charset="0"/>
              </a:rPr>
              <a:t>سبع حبكات      </a:t>
            </a:r>
            <a:r>
              <a:rPr lang="en-US" sz="4800" b="1" i="1" dirty="0">
                <a:latin typeface="Stellar" panose="02000506040000020004" pitchFamily="2" charset="0"/>
              </a:rPr>
              <a:t>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76099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DAB70AC-50C6-8141-AC20-43AE22528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5755" y="1002260"/>
            <a:ext cx="5602941" cy="56029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162862-CAFA-274E-99EB-7E360D612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477" y="1486798"/>
            <a:ext cx="8445875" cy="46338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EAB76E3-109D-604F-A42E-072BC1266928}"/>
              </a:ext>
            </a:extLst>
          </p:cNvPr>
          <p:cNvSpPr txBox="1"/>
          <p:nvPr/>
        </p:nvSpPr>
        <p:spPr>
          <a:xfrm>
            <a:off x="3318476" y="294374"/>
            <a:ext cx="5555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latin typeface="Stellar" panose="02000506040000020004" pitchFamily="2" charset="0"/>
              </a:rPr>
              <a:t>PIXAR STORY STRUCTURE  </a:t>
            </a:r>
          </a:p>
        </p:txBody>
      </p:sp>
    </p:spTree>
    <p:extLst>
      <p:ext uri="{BB962C8B-B14F-4D97-AF65-F5344CB8AC3E}">
        <p14:creationId xmlns:p14="http://schemas.microsoft.com/office/powerpoint/2010/main" val="1376203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RDROB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943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53283" y="675905"/>
            <a:ext cx="2869760" cy="58477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Stellar" panose="02000506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CHARACTER(S)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57595" y="3263194"/>
            <a:ext cx="1657633" cy="58477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Stellar" panose="02000506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CONTEXT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55450" y="1968759"/>
            <a:ext cx="2086277" cy="76944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44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MOTIVE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79155" y="5296496"/>
            <a:ext cx="1454950" cy="58477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Stellar" panose="02000506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LESSON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2546" y="3282821"/>
            <a:ext cx="2708755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bg1"/>
                </a:solidFill>
                <a:latin typeface="Stellar" panose="02000506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PROTAGONISTS </a:t>
            </a:r>
          </a:p>
          <a:p>
            <a:pPr algn="ctr"/>
            <a:r>
              <a:rPr lang="en-US" sz="3200" b="1" i="1" dirty="0">
                <a:solidFill>
                  <a:schemeClr val="bg1"/>
                </a:solidFill>
                <a:latin typeface="Stellar" panose="02000506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VS </a:t>
            </a:r>
            <a:br>
              <a:rPr lang="en-US" sz="3200" b="1" i="1" dirty="0">
                <a:solidFill>
                  <a:schemeClr val="bg1"/>
                </a:solidFill>
                <a:latin typeface="Stellar" panose="02000506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i="1" dirty="0">
                <a:solidFill>
                  <a:schemeClr val="bg1"/>
                </a:solidFill>
                <a:latin typeface="Stellar" panose="02000506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ANTAGONISTs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8014" y="4973615"/>
            <a:ext cx="1822294" cy="58477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Stellar" panose="02000506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STRUGGLE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2983" y="852096"/>
            <a:ext cx="2420856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bg1"/>
                </a:solidFill>
                <a:latin typeface="Stellar" panose="02000506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INCITING </a:t>
            </a:r>
          </a:p>
          <a:p>
            <a:pPr algn="ctr"/>
            <a:r>
              <a:rPr lang="en-US" sz="4800" b="1" i="1" dirty="0">
                <a:solidFill>
                  <a:schemeClr val="bg1"/>
                </a:solidFill>
                <a:latin typeface="Stellar" panose="02000506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INCIDENT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56804" y="5103459"/>
            <a:ext cx="1065548" cy="58477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Stellar" panose="02000506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PLOT </a:t>
            </a:r>
          </a:p>
        </p:txBody>
      </p:sp>
    </p:spTree>
    <p:extLst>
      <p:ext uri="{BB962C8B-B14F-4D97-AF65-F5344CB8AC3E}">
        <p14:creationId xmlns:p14="http://schemas.microsoft.com/office/powerpoint/2010/main" val="498620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77B2176-84D1-4931-892E-4B24E692E5A8}"/>
              </a:ext>
            </a:extLst>
          </p:cNvPr>
          <p:cNvSpPr/>
          <p:nvPr/>
        </p:nvSpPr>
        <p:spPr>
          <a:xfrm>
            <a:off x="1822058" y="1805192"/>
            <a:ext cx="1881970" cy="87101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CHARACTER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434C102-8B84-4D18-A258-ED9B40A3E6EF}"/>
              </a:ext>
            </a:extLst>
          </p:cNvPr>
          <p:cNvSpPr/>
          <p:nvPr/>
        </p:nvSpPr>
        <p:spPr>
          <a:xfrm>
            <a:off x="1825051" y="2961504"/>
            <a:ext cx="1881970" cy="87101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CONTEXT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7BE9FE-2FD3-4CAC-9E49-D491E57DAE23}"/>
              </a:ext>
            </a:extLst>
          </p:cNvPr>
          <p:cNvSpPr/>
          <p:nvPr/>
        </p:nvSpPr>
        <p:spPr>
          <a:xfrm>
            <a:off x="1822058" y="4254397"/>
            <a:ext cx="1881970" cy="87101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MOTIVE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44EA144-6EC7-4E34-91AA-0E78CF4F2441}"/>
              </a:ext>
            </a:extLst>
          </p:cNvPr>
          <p:cNvSpPr/>
          <p:nvPr/>
        </p:nvSpPr>
        <p:spPr>
          <a:xfrm>
            <a:off x="1822058" y="5400619"/>
            <a:ext cx="1881970" cy="955588"/>
          </a:xfrm>
          <a:prstGeom prst="roundRect">
            <a:avLst/>
          </a:prstGeom>
          <a:solidFill>
            <a:srgbClr val="E9BF9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STRUGGLE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603DFB4-E541-4D8C-B92D-49C8B5253D61}"/>
              </a:ext>
            </a:extLst>
          </p:cNvPr>
          <p:cNvSpPr/>
          <p:nvPr/>
        </p:nvSpPr>
        <p:spPr>
          <a:xfrm>
            <a:off x="2620941" y="2706130"/>
            <a:ext cx="333632" cy="259492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027DB652-CF2E-4FB3-A308-0D7E3EC2117D}"/>
              </a:ext>
            </a:extLst>
          </p:cNvPr>
          <p:cNvSpPr/>
          <p:nvPr/>
        </p:nvSpPr>
        <p:spPr>
          <a:xfrm>
            <a:off x="2596227" y="3917092"/>
            <a:ext cx="333632" cy="259492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65314563-C3A1-4B96-9698-CF06D0C0FBED}"/>
              </a:ext>
            </a:extLst>
          </p:cNvPr>
          <p:cNvSpPr/>
          <p:nvPr/>
        </p:nvSpPr>
        <p:spPr>
          <a:xfrm>
            <a:off x="2620941" y="5132174"/>
            <a:ext cx="333632" cy="259492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D30D16F-A5F6-4815-AB93-DF161626F4F6}"/>
              </a:ext>
            </a:extLst>
          </p:cNvPr>
          <p:cNvSpPr/>
          <p:nvPr/>
        </p:nvSpPr>
        <p:spPr>
          <a:xfrm>
            <a:off x="1822058" y="627531"/>
            <a:ext cx="1881969" cy="87101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INCITING INCIDENT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EF2A91-1E8B-467F-8B80-04DE628211D7}"/>
              </a:ext>
            </a:extLst>
          </p:cNvPr>
          <p:cNvSpPr/>
          <p:nvPr/>
        </p:nvSpPr>
        <p:spPr>
          <a:xfrm>
            <a:off x="4009429" y="810667"/>
            <a:ext cx="8030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b="1" i="1" dirty="0">
                <a:latin typeface="Stellar" panose="02000506040000020004" pitchFamily="2" charset="0"/>
              </a:rPr>
              <a:t> Where does your story start? What sets it off? </a:t>
            </a:r>
            <a:endParaRPr lang="en-GB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DCD63251-4163-416B-BC86-FDB119D27F56}"/>
              </a:ext>
            </a:extLst>
          </p:cNvPr>
          <p:cNvSpPr/>
          <p:nvPr/>
        </p:nvSpPr>
        <p:spPr>
          <a:xfrm>
            <a:off x="2620941" y="1540831"/>
            <a:ext cx="333632" cy="259492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67D47E-E644-4D9C-9ECC-8381B7F9DF10}"/>
              </a:ext>
            </a:extLst>
          </p:cNvPr>
          <p:cNvSpPr/>
          <p:nvPr/>
        </p:nvSpPr>
        <p:spPr>
          <a:xfrm>
            <a:off x="4151311" y="1771922"/>
            <a:ext cx="77358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i="1" dirty="0">
                <a:latin typeface="Stellar" panose="02000506040000020004" pitchFamily="2" charset="0"/>
              </a:rPr>
              <a:t>Who are you appealing to? What will they identify with? Which characters </a:t>
            </a:r>
          </a:p>
          <a:p>
            <a:pPr>
              <a:spcAft>
                <a:spcPts val="0"/>
              </a:spcAft>
            </a:pPr>
            <a:r>
              <a:rPr lang="en-US" b="1" i="1" dirty="0">
                <a:latin typeface="Stellar" panose="0200050604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Are you interacting with? Who is with ? Who is against you? (Antagonists vs Protagonist)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07DFBE-0349-40C4-B49D-4D798C286766}"/>
              </a:ext>
            </a:extLst>
          </p:cNvPr>
          <p:cNvSpPr/>
          <p:nvPr/>
        </p:nvSpPr>
        <p:spPr>
          <a:xfrm>
            <a:off x="4140785" y="4338590"/>
            <a:ext cx="77463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i="1" dirty="0">
                <a:latin typeface="Stellar" panose="02000506040000020004" pitchFamily="2" charset="0"/>
              </a:rPr>
              <a:t>Your big ‘Why?’. What are you doing this for? What is driving you? What are your goals? What are you aiming for? </a:t>
            </a:r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Sfless - Making a better world for generations to come</a:t>
            </a:r>
            <a:endParaRPr lang="en-GB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9591D-03B1-4501-B914-B1F4E9BE1B10}"/>
              </a:ext>
            </a:extLst>
          </p:cNvPr>
          <p:cNvSpPr/>
          <p:nvPr/>
        </p:nvSpPr>
        <p:spPr>
          <a:xfrm>
            <a:off x="4161837" y="5490332"/>
            <a:ext cx="7498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i="1" dirty="0">
                <a:latin typeface="Stellar" panose="02000506040000020004" pitchFamily="2" charset="0"/>
              </a:rPr>
              <a:t>What or who is trying to stop you reaching your goals? What and who you are fighting for shows what and who you are fighting against</a:t>
            </a:r>
            <a:endParaRPr lang="en-GB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F7DD28-57F2-574C-8899-E26516F4CABD}"/>
              </a:ext>
            </a:extLst>
          </p:cNvPr>
          <p:cNvSpPr txBox="1"/>
          <p:nvPr/>
        </p:nvSpPr>
        <p:spPr>
          <a:xfrm>
            <a:off x="4161837" y="3229719"/>
            <a:ext cx="509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Stellar" panose="02000506040000020004" pitchFamily="2" charset="0"/>
              </a:rPr>
              <a:t>What kind of a world is your story taking place in 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610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FD30FF-B18F-A04A-8673-EC2F6B644900}"/>
              </a:ext>
            </a:extLst>
          </p:cNvPr>
          <p:cNvSpPr txBox="1"/>
          <p:nvPr/>
        </p:nvSpPr>
        <p:spPr>
          <a:xfrm>
            <a:off x="3952175" y="1074210"/>
            <a:ext cx="4287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Stellar" panose="02000506040000020004" pitchFamily="2" charset="0"/>
              </a:rPr>
              <a:t>A FEW TIPS FROM STORYTELLING WISDOM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1AF07-6119-4D44-9D2F-6154C718E764}"/>
              </a:ext>
            </a:extLst>
          </p:cNvPr>
          <p:cNvSpPr txBox="1"/>
          <p:nvPr/>
        </p:nvSpPr>
        <p:spPr>
          <a:xfrm>
            <a:off x="969818" y="1994202"/>
            <a:ext cx="4002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Stellar" panose="02000506040000020004" pitchFamily="2" charset="0"/>
              </a:rPr>
              <a:t>Make the story your own – be authentic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01BF00-A3AF-0646-A9AB-8DA830FBE980}"/>
              </a:ext>
            </a:extLst>
          </p:cNvPr>
          <p:cNvSpPr txBox="1"/>
          <p:nvPr/>
        </p:nvSpPr>
        <p:spPr>
          <a:xfrm>
            <a:off x="969818" y="2544862"/>
            <a:ext cx="9935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Stellar" panose="02000506040000020004" pitchFamily="2" charset="0"/>
              </a:rPr>
              <a:t>Don’t be afraid of the negatives… people want to hear how you overcame them or turned them round</a:t>
            </a:r>
          </a:p>
          <a:p>
            <a:r>
              <a:rPr lang="en-US" b="1" i="1" dirty="0">
                <a:latin typeface="Stellar" panose="02000506040000020004" pitchFamily="2" charset="0"/>
              </a:rPr>
              <a:t>Failure makes you human 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6D9A3F-CBF6-B34F-9525-2832752C6476}"/>
              </a:ext>
            </a:extLst>
          </p:cNvPr>
          <p:cNvSpPr txBox="1"/>
          <p:nvPr/>
        </p:nvSpPr>
        <p:spPr>
          <a:xfrm>
            <a:off x="969818" y="3393350"/>
            <a:ext cx="4851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Stellar" panose="02000506040000020004" pitchFamily="2" charset="0"/>
              </a:rPr>
              <a:t>People love the ‘Underdog’…not the ‘Overdog’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ADE044-D24D-F446-BEDB-A21D36E1D608}"/>
              </a:ext>
            </a:extLst>
          </p:cNvPr>
          <p:cNvSpPr txBox="1"/>
          <p:nvPr/>
        </p:nvSpPr>
        <p:spPr>
          <a:xfrm>
            <a:off x="969818" y="3967278"/>
            <a:ext cx="8571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Stellar" panose="02000506040000020004" pitchFamily="2" charset="0"/>
              </a:rPr>
              <a:t>Think in opposites – positive and negative- what you are for is what you are also against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CB92CA-8AF4-BD4D-878D-EF05DB5D5C84}"/>
              </a:ext>
            </a:extLst>
          </p:cNvPr>
          <p:cNvSpPr txBox="1"/>
          <p:nvPr/>
        </p:nvSpPr>
        <p:spPr>
          <a:xfrm>
            <a:off x="969818" y="4538767"/>
            <a:ext cx="6590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Stellar" panose="02000506040000020004" pitchFamily="2" charset="0"/>
              </a:rPr>
              <a:t>Your world and your struggles can be internal as much as external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365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hoto, old, woman&#10;&#10;Description automatically generated">
            <a:extLst>
              <a:ext uri="{FF2B5EF4-FFF2-40B4-BE49-F238E27FC236}">
                <a16:creationId xmlns:a16="http://schemas.microsoft.com/office/drawing/2014/main" id="{97A14ECC-D1BE-C449-ADDA-0548D63F4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2774F4-027F-E843-8764-E905AF363A0C}"/>
              </a:ext>
            </a:extLst>
          </p:cNvPr>
          <p:cNvSpPr txBox="1"/>
          <p:nvPr/>
        </p:nvSpPr>
        <p:spPr>
          <a:xfrm>
            <a:off x="6096000" y="789709"/>
            <a:ext cx="48020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chemeClr val="bg1"/>
                </a:solidFill>
                <a:latin typeface="Stellar" panose="02000506040000020004" pitchFamily="2" charset="0"/>
              </a:rPr>
              <a:t>Further Reading</a:t>
            </a:r>
          </a:p>
          <a:p>
            <a:r>
              <a:rPr lang="ar-LB" sz="5400" b="1" i="1" dirty="0">
                <a:solidFill>
                  <a:schemeClr val="bg1"/>
                </a:solidFill>
                <a:latin typeface="Stellar" panose="02000506040000020004" pitchFamily="2" charset="0"/>
              </a:rPr>
              <a:t>قراءة إضافية   </a:t>
            </a:r>
            <a:r>
              <a:rPr lang="en-US" sz="5400" b="1" i="1" dirty="0">
                <a:solidFill>
                  <a:schemeClr val="bg1"/>
                </a:solidFill>
                <a:latin typeface="Stellar" panose="02000506040000020004" pitchFamily="2" charset="0"/>
              </a:rPr>
              <a:t>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312099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F19A73-1899-BC46-9DAB-8BC1313F5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879" y="1037794"/>
            <a:ext cx="3090033" cy="4396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3A7F9D-89BF-CD42-BD56-A65E01725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483" y="2224643"/>
            <a:ext cx="2663179" cy="37893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7D8D1A-AEE3-0440-8EB2-D82EC248AF71}"/>
              </a:ext>
            </a:extLst>
          </p:cNvPr>
          <p:cNvSpPr txBox="1"/>
          <p:nvPr/>
        </p:nvSpPr>
        <p:spPr>
          <a:xfrm>
            <a:off x="1725927" y="5644634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science…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0F082B-6819-B64F-AF44-6E8823D81C89}"/>
              </a:ext>
            </a:extLst>
          </p:cNvPr>
          <p:cNvSpPr txBox="1"/>
          <p:nvPr/>
        </p:nvSpPr>
        <p:spPr>
          <a:xfrm>
            <a:off x="6295928" y="5516193"/>
            <a:ext cx="225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…and how to apply it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5CA9C2-F3A3-FA4D-9DF7-3C16D320A527}"/>
              </a:ext>
            </a:extLst>
          </p:cNvPr>
          <p:cNvSpPr txBox="1"/>
          <p:nvPr/>
        </p:nvSpPr>
        <p:spPr>
          <a:xfrm>
            <a:off x="4507606" y="1171977"/>
            <a:ext cx="62744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Story Proof  - </a:t>
            </a:r>
            <a:r>
              <a:rPr lang="en-US" dirty="0"/>
              <a:t>The science behind the startling power of story </a:t>
            </a:r>
            <a:r>
              <a:rPr lang="en-US" b="1" dirty="0"/>
              <a:t>Haven,</a:t>
            </a:r>
            <a:r>
              <a:rPr lang="en-US" dirty="0"/>
              <a:t> Kendall , 2007</a:t>
            </a:r>
          </a:p>
          <a:p>
            <a:r>
              <a:rPr lang="en-GB" dirty="0"/>
              <a:t>Libraries Unlimited Inc. , ISBN10 1591585465. ISBN13 9781591585466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713B83-8DB3-DE44-A76D-2716F969024F}"/>
              </a:ext>
            </a:extLst>
          </p:cNvPr>
          <p:cNvSpPr txBox="1"/>
          <p:nvPr/>
        </p:nvSpPr>
        <p:spPr>
          <a:xfrm>
            <a:off x="4790943" y="2651588"/>
            <a:ext cx="4494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Story Smart </a:t>
            </a:r>
            <a:r>
              <a:rPr lang="en-US" dirty="0"/>
              <a:t>– Using the science of story to persuade, influence inspire and teach – </a:t>
            </a:r>
            <a:r>
              <a:rPr lang="en-US" b="1" dirty="0"/>
              <a:t>Haven,</a:t>
            </a:r>
            <a:r>
              <a:rPr lang="en-US" dirty="0"/>
              <a:t> Kendall 2014, </a:t>
            </a:r>
          </a:p>
          <a:p>
            <a:r>
              <a:rPr lang="en-US" dirty="0"/>
              <a:t>Libraries Unlimited  </a:t>
            </a:r>
            <a:r>
              <a:rPr lang="en-GB" dirty="0"/>
              <a:t>(ISBN: 9781610698115)</a:t>
            </a:r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297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656C0C-A85E-5843-BCA4-FD1EC730E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4332" y="2589271"/>
            <a:ext cx="2608305" cy="38407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D1A591-E540-0042-938E-A46F29642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64" y="1668222"/>
            <a:ext cx="2608304" cy="39215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1B4B4D-1690-3246-BA6D-41CFEDB7AD62}"/>
              </a:ext>
            </a:extLst>
          </p:cNvPr>
          <p:cNvSpPr txBox="1"/>
          <p:nvPr/>
        </p:nvSpPr>
        <p:spPr>
          <a:xfrm>
            <a:off x="3623931" y="1545465"/>
            <a:ext cx="64344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Story: </a:t>
            </a:r>
            <a:r>
              <a:rPr lang="en-GB" dirty="0"/>
              <a:t>Substance, Structure, Style, and the Principles of Screenwriting, </a:t>
            </a:r>
            <a:r>
              <a:rPr lang="en-GB" b="1" dirty="0"/>
              <a:t>Mckee,</a:t>
            </a:r>
            <a:r>
              <a:rPr lang="en-GB" dirty="0"/>
              <a:t> Robert </a:t>
            </a:r>
          </a:p>
          <a:p>
            <a:r>
              <a:rPr lang="en-GB" dirty="0"/>
              <a:t>June 2011,   Harper Collins (ISBN10 0060391685, ISBN13 9780060391683)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F9037C-DE6D-B149-BEAB-218E1D230370}"/>
              </a:ext>
            </a:extLst>
          </p:cNvPr>
          <p:cNvSpPr txBox="1"/>
          <p:nvPr/>
        </p:nvSpPr>
        <p:spPr>
          <a:xfrm>
            <a:off x="4536516" y="4149177"/>
            <a:ext cx="41677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Storynomics  </a:t>
            </a:r>
            <a:r>
              <a:rPr lang="en-US" dirty="0"/>
              <a:t>Story Driven marketing in a post advertising world, </a:t>
            </a:r>
            <a:r>
              <a:rPr lang="en-US" b="1" dirty="0"/>
              <a:t>McKee</a:t>
            </a:r>
            <a:r>
              <a:rPr lang="en-US" dirty="0"/>
              <a:t>, Robert March 2018, </a:t>
            </a:r>
          </a:p>
          <a:p>
            <a:r>
              <a:rPr lang="en-US" dirty="0"/>
              <a:t>Hachette USA (</a:t>
            </a:r>
            <a:r>
              <a:rPr lang="en-GB" b="1" dirty="0"/>
              <a:t>ISBN-10:</a:t>
            </a:r>
            <a:r>
              <a:rPr lang="en-GB" dirty="0"/>
              <a:t> 1538727935</a:t>
            </a:r>
            <a:r>
              <a:rPr lang="en-GB" b="1" dirty="0"/>
              <a:t>ISBN-13:</a:t>
            </a:r>
            <a:r>
              <a:rPr lang="en-GB" dirty="0"/>
              <a:t> 978-1538727935)</a:t>
            </a:r>
          </a:p>
          <a:p>
            <a:r>
              <a:rPr lang="en-US" dirty="0"/>
              <a:t>  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D8BE88-2515-D348-A23E-E4C9AF8E4559}"/>
              </a:ext>
            </a:extLst>
          </p:cNvPr>
          <p:cNvSpPr txBox="1"/>
          <p:nvPr/>
        </p:nvSpPr>
        <p:spPr>
          <a:xfrm>
            <a:off x="3842872" y="492832"/>
            <a:ext cx="424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Hollywood theory for screen and business </a:t>
            </a:r>
          </a:p>
        </p:txBody>
      </p:sp>
    </p:spTree>
    <p:extLst>
      <p:ext uri="{BB962C8B-B14F-4D97-AF65-F5344CB8AC3E}">
        <p14:creationId xmlns:p14="http://schemas.microsoft.com/office/powerpoint/2010/main" val="2836418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urbanone.com/wp-content/uploads/2014/08/Hollywood-Sign-at-Night.jpg">
            <a:extLst>
              <a:ext uri="{FF2B5EF4-FFF2-40B4-BE49-F238E27FC236}">
                <a16:creationId xmlns:a16="http://schemas.microsoft.com/office/drawing/2014/main" id="{F48CCA6D-8A94-7B49-8065-3A9311951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6982"/>
            <a:ext cx="12192000" cy="6954983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6D5D6A-3848-664B-BD7B-1DEB4E9C6BC1}"/>
              </a:ext>
            </a:extLst>
          </p:cNvPr>
          <p:cNvSpPr txBox="1"/>
          <p:nvPr/>
        </p:nvSpPr>
        <p:spPr>
          <a:xfrm>
            <a:off x="608215" y="4823012"/>
            <a:ext cx="116568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rgbClr val="FFFF00"/>
                </a:solidFill>
                <a:latin typeface="Stellar" panose="02000506040000020004" pitchFamily="2" charset="0"/>
              </a:rPr>
              <a:t>THE WORLD’S BIGGEST STORY FACTORY </a:t>
            </a:r>
          </a:p>
          <a:p>
            <a:r>
              <a:rPr lang="ar-LB" sz="5400" b="1" i="1" dirty="0">
                <a:solidFill>
                  <a:srgbClr val="FFFF00"/>
                </a:solidFill>
                <a:latin typeface="Stellar" panose="02000506040000020004" pitchFamily="2" charset="0"/>
              </a:rPr>
              <a:t>أكبر مصنع قصص في التاريخ            </a:t>
            </a:r>
            <a:endParaRPr lang="en-US" sz="5400" b="1" i="1" dirty="0">
              <a:solidFill>
                <a:srgbClr val="FFFF00"/>
              </a:solidFill>
              <a:latin typeface="Stellar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060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32CD61-0C7D-AA47-A80B-C865B04F2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619" y="1270321"/>
            <a:ext cx="2778362" cy="4317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391CA4-B36A-7B4A-A1B2-433D4ABAC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100" y="2181768"/>
            <a:ext cx="2778361" cy="41675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B9A7FB-5B98-5641-B4AD-94D6DBAE113D}"/>
              </a:ext>
            </a:extLst>
          </p:cNvPr>
          <p:cNvSpPr txBox="1"/>
          <p:nvPr/>
        </p:nvSpPr>
        <p:spPr>
          <a:xfrm>
            <a:off x="6382518" y="5796694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CAC9B2-9F47-A74D-8DCB-4B5E57ABA4AB}"/>
              </a:ext>
            </a:extLst>
          </p:cNvPr>
          <p:cNvSpPr txBox="1"/>
          <p:nvPr/>
        </p:nvSpPr>
        <p:spPr>
          <a:xfrm>
            <a:off x="3797693" y="1270321"/>
            <a:ext cx="61818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The Hero with A Thousand Faces </a:t>
            </a:r>
            <a:r>
              <a:rPr lang="en-GB" dirty="0"/>
              <a:t>(The Collected Works of Joseph Campbell) </a:t>
            </a:r>
            <a:r>
              <a:rPr lang="en-GB" b="1" dirty="0"/>
              <a:t>Campbell</a:t>
            </a:r>
            <a:r>
              <a:rPr lang="en-GB" dirty="0"/>
              <a:t>, Joseph </a:t>
            </a:r>
          </a:p>
          <a:p>
            <a:r>
              <a:rPr lang="en-GB" dirty="0"/>
              <a:t>New World Library; 3rd edition (23 April 2012) </a:t>
            </a:r>
            <a:r>
              <a:rPr lang="en-GB" b="1" dirty="0"/>
              <a:t>ISBN-10:</a:t>
            </a:r>
            <a:r>
              <a:rPr lang="en-GB" dirty="0"/>
              <a:t> 1577315936, </a:t>
            </a:r>
            <a:r>
              <a:rPr lang="en-GB" b="1" dirty="0"/>
              <a:t>ISBN-13:</a:t>
            </a:r>
            <a:r>
              <a:rPr lang="en-GB" dirty="0"/>
              <a:t> 978-1577315933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ABC622-490B-9C46-A946-B1B3ACA0CBAD}"/>
              </a:ext>
            </a:extLst>
          </p:cNvPr>
          <p:cNvSpPr txBox="1"/>
          <p:nvPr/>
        </p:nvSpPr>
        <p:spPr>
          <a:xfrm>
            <a:off x="4480816" y="3849451"/>
            <a:ext cx="41467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Hero and the outlaw – </a:t>
            </a:r>
            <a:r>
              <a:rPr lang="en-US" dirty="0"/>
              <a:t>building </a:t>
            </a:r>
          </a:p>
          <a:p>
            <a:r>
              <a:rPr lang="en-US" dirty="0"/>
              <a:t>extraordinary brands through the power of archetypes </a:t>
            </a:r>
            <a:r>
              <a:rPr lang="en-US" b="1" dirty="0"/>
              <a:t>Mark </a:t>
            </a:r>
            <a:r>
              <a:rPr lang="en-US" dirty="0"/>
              <a:t>Margaret and</a:t>
            </a:r>
          </a:p>
          <a:p>
            <a:r>
              <a:rPr lang="en-US" b="1" dirty="0"/>
              <a:t>Pearson</a:t>
            </a:r>
            <a:r>
              <a:rPr lang="en-US" dirty="0"/>
              <a:t> , Carol  , February 2001 McGraw Hill Education , </a:t>
            </a:r>
            <a:r>
              <a:rPr lang="en-GB" b="1" dirty="0"/>
              <a:t>ISBN-10:</a:t>
            </a:r>
            <a:r>
              <a:rPr lang="en-GB" dirty="0"/>
              <a:t> 0071364153, </a:t>
            </a:r>
            <a:r>
              <a:rPr lang="en-GB" b="1" dirty="0"/>
              <a:t>ISBN-13:</a:t>
            </a:r>
            <a:r>
              <a:rPr lang="en-GB" dirty="0"/>
              <a:t> 978-0071364157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37D23E-5DB8-9646-A252-849A2FCB2532}"/>
              </a:ext>
            </a:extLst>
          </p:cNvPr>
          <p:cNvSpPr txBox="1"/>
          <p:nvPr/>
        </p:nvSpPr>
        <p:spPr>
          <a:xfrm>
            <a:off x="3293943" y="322642"/>
            <a:ext cx="5333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Archetypes in Mythology, Psychology and Advertising</a:t>
            </a:r>
          </a:p>
        </p:txBody>
      </p:sp>
    </p:spTree>
    <p:extLst>
      <p:ext uri="{BB962C8B-B14F-4D97-AF65-F5344CB8AC3E}">
        <p14:creationId xmlns:p14="http://schemas.microsoft.com/office/powerpoint/2010/main" val="1631098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795C8C-6D95-EA40-9812-BF5685CD67B7}"/>
              </a:ext>
            </a:extLst>
          </p:cNvPr>
          <p:cNvSpPr txBox="1"/>
          <p:nvPr/>
        </p:nvSpPr>
        <p:spPr>
          <a:xfrm>
            <a:off x="4105470" y="481701"/>
            <a:ext cx="2653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 are universal stories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C7FD3C-BED2-F54A-8E3B-862E87F857AA}"/>
              </a:ext>
            </a:extLst>
          </p:cNvPr>
          <p:cNvSpPr txBox="1"/>
          <p:nvPr/>
        </p:nvSpPr>
        <p:spPr>
          <a:xfrm>
            <a:off x="4105470" y="5822301"/>
            <a:ext cx="3001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 are universal characters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DD6AA4-4D8A-CA40-96F3-B17D6F727992}"/>
              </a:ext>
            </a:extLst>
          </p:cNvPr>
          <p:cNvSpPr txBox="1"/>
          <p:nvPr/>
        </p:nvSpPr>
        <p:spPr>
          <a:xfrm>
            <a:off x="2758434" y="2087252"/>
            <a:ext cx="5347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Stellar" panose="02000506040000020004" pitchFamily="2" charset="0"/>
              </a:rPr>
              <a:t>There are universal stories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DC58EA-E7E1-0046-A262-7CEC8417C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8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EDDD48-D5DF-0241-B8DD-F35C7760BD43}"/>
              </a:ext>
            </a:extLst>
          </p:cNvPr>
          <p:cNvSpPr txBox="1"/>
          <p:nvPr/>
        </p:nvSpPr>
        <p:spPr>
          <a:xfrm>
            <a:off x="1464842" y="3076180"/>
            <a:ext cx="83660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chemeClr val="bg1"/>
                </a:solidFill>
                <a:latin typeface="Stellar" panose="02000506040000020004" pitchFamily="2" charset="0"/>
              </a:rPr>
              <a:t>THERE ARE UNIVERSAL STORIES </a:t>
            </a:r>
          </a:p>
          <a:p>
            <a:endParaRPr lang="en-US" sz="4800" b="1" i="1" dirty="0">
              <a:solidFill>
                <a:schemeClr val="bg1"/>
              </a:solidFill>
              <a:latin typeface="Stellar" panose="0200050604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0B8A88-E213-2040-95C3-53620E20A506}"/>
              </a:ext>
            </a:extLst>
          </p:cNvPr>
          <p:cNvSpPr txBox="1"/>
          <p:nvPr/>
        </p:nvSpPr>
        <p:spPr>
          <a:xfrm>
            <a:off x="1517213" y="4179826"/>
            <a:ext cx="949093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chemeClr val="bg1"/>
                </a:solidFill>
                <a:latin typeface="Stellar" panose="02000506040000020004" pitchFamily="2" charset="0"/>
              </a:rPr>
              <a:t>THERE ARE UNIVERSAL CHARACTERS</a:t>
            </a:r>
          </a:p>
          <a:p>
            <a:r>
              <a:rPr lang="ar-LB" sz="4800" b="1" i="1" dirty="0">
                <a:solidFill>
                  <a:schemeClr val="bg1"/>
                </a:solidFill>
                <a:latin typeface="Stellar" panose="02000506040000020004" pitchFamily="2" charset="0"/>
              </a:rPr>
              <a:t>هنالك قصص وشخصيات عالمية     </a:t>
            </a:r>
            <a:endParaRPr lang="en-US" sz="4800" b="1" i="1" dirty="0">
              <a:solidFill>
                <a:schemeClr val="bg1"/>
              </a:solidFill>
              <a:latin typeface="Stellar" panose="02000506040000020004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837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F4A50E2-D7B4-1645-8088-D8F809745F0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21780"/>
            <a:ext cx="12192000" cy="6858000"/>
          </a:xfrm>
          <a:prstGeom prst="rect">
            <a:avLst/>
          </a:prstGeom>
        </p:spPr>
      </p:pic>
      <p:pic>
        <p:nvPicPr>
          <p:cNvPr id="3" name="Picture 2" descr="k7803.gif">
            <a:extLst>
              <a:ext uri="{FF2B5EF4-FFF2-40B4-BE49-F238E27FC236}">
                <a16:creationId xmlns:a16="http://schemas.microsoft.com/office/drawing/2014/main" id="{FB4FA7C4-3B1E-0048-8E02-57C29E4D0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555">
            <a:off x="3755274" y="1161256"/>
            <a:ext cx="2905255" cy="4415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lide-3-728.jpg">
            <a:extLst>
              <a:ext uri="{FF2B5EF4-FFF2-40B4-BE49-F238E27FC236}">
                <a16:creationId xmlns:a16="http://schemas.microsoft.com/office/drawing/2014/main" id="{9E3A93D2-D387-144E-B66A-4DC05DB010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8" t="22634" r="3797" b="29767"/>
          <a:stretch/>
        </p:blipFill>
        <p:spPr>
          <a:xfrm>
            <a:off x="352424" y="1063966"/>
            <a:ext cx="2836882" cy="2121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87F742-1060-824D-962F-829502E28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172" y="864948"/>
            <a:ext cx="5048618" cy="50739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27C72E-7155-2B48-9345-08F2A4A4C116}"/>
              </a:ext>
            </a:extLst>
          </p:cNvPr>
          <p:cNvSpPr txBox="1"/>
          <p:nvPr/>
        </p:nvSpPr>
        <p:spPr>
          <a:xfrm>
            <a:off x="792003" y="345078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jOSEPH CAMPBELL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17C62B-861D-1440-9CE4-74C4583462DB}"/>
              </a:ext>
            </a:extLst>
          </p:cNvPr>
          <p:cNvSpPr txBox="1"/>
          <p:nvPr/>
        </p:nvSpPr>
        <p:spPr>
          <a:xfrm>
            <a:off x="276689" y="3898659"/>
            <a:ext cx="2973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tellar" panose="02000506040000020004" pitchFamily="2" charset="0"/>
              </a:rPr>
              <a:t>The theory of the </a:t>
            </a:r>
            <a:r>
              <a:rPr lang="en-US" b="1" dirty="0">
                <a:latin typeface="Stellar" panose="02000506040000020004" pitchFamily="2" charset="0"/>
              </a:rPr>
              <a:t>Monomyth </a:t>
            </a:r>
          </a:p>
          <a:p>
            <a:r>
              <a:rPr lang="en-US" dirty="0">
                <a:latin typeface="Stellar" panose="02000506040000020004" pitchFamily="2" charset="0"/>
              </a:rPr>
              <a:t>And  </a:t>
            </a:r>
            <a:r>
              <a:rPr lang="en-US" b="1" dirty="0">
                <a:latin typeface="Stellar" panose="02000506040000020004" pitchFamily="2" charset="0"/>
              </a:rPr>
              <a:t>Archetypal </a:t>
            </a:r>
            <a:r>
              <a:rPr lang="en-US" dirty="0">
                <a:latin typeface="Stellar" panose="02000506040000020004" pitchFamily="2" charset="0"/>
              </a:rPr>
              <a:t>characters</a:t>
            </a:r>
          </a:p>
        </p:txBody>
      </p:sp>
    </p:spTree>
    <p:extLst>
      <p:ext uri="{BB962C8B-B14F-4D97-AF65-F5344CB8AC3E}">
        <p14:creationId xmlns:p14="http://schemas.microsoft.com/office/powerpoint/2010/main" val="4165618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EAF55F-56E6-2442-91B4-FDA218F895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492322" y="-119519"/>
            <a:ext cx="15684322" cy="7074265"/>
          </a:xfrm>
          <a:prstGeom prst="rect">
            <a:avLst/>
          </a:prstGeom>
        </p:spPr>
      </p:pic>
      <p:pic>
        <p:nvPicPr>
          <p:cNvPr id="5" name="Picture 4" descr="knight_sword.jpg">
            <a:extLst>
              <a:ext uri="{FF2B5EF4-FFF2-40B4-BE49-F238E27FC236}">
                <a16:creationId xmlns:a16="http://schemas.microsoft.com/office/drawing/2014/main" id="{8089F2A8-3B10-8440-A8C3-3383A83CB4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"/>
          <a:stretch/>
        </p:blipFill>
        <p:spPr>
          <a:xfrm rot="21335132">
            <a:off x="431453" y="745919"/>
            <a:ext cx="4985409" cy="4267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2LSkywalker.jpg">
            <a:extLst>
              <a:ext uri="{FF2B5EF4-FFF2-40B4-BE49-F238E27FC236}">
                <a16:creationId xmlns:a16="http://schemas.microsoft.com/office/drawing/2014/main" id="{7E737296-63CE-974A-ADF1-E10EC9379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321">
            <a:off x="6797365" y="531661"/>
            <a:ext cx="4696467" cy="4696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5401B2-1952-B847-B996-CBA33BD46525}"/>
              </a:ext>
            </a:extLst>
          </p:cNvPr>
          <p:cNvSpPr txBox="1"/>
          <p:nvPr/>
        </p:nvSpPr>
        <p:spPr>
          <a:xfrm>
            <a:off x="1794293" y="5648476"/>
            <a:ext cx="8029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tellar" panose="02000506040000020004" pitchFamily="2" charset="0"/>
              </a:rPr>
              <a:t>George Lucas rewrote Star Wars after reading Joseph Campbell</a:t>
            </a:r>
          </a:p>
          <a:p>
            <a:r>
              <a:rPr lang="ar-LB" sz="2400" dirty="0">
                <a:solidFill>
                  <a:schemeClr val="bg1"/>
                </a:solidFill>
                <a:latin typeface="Stellar" panose="02000506040000020004" pitchFamily="2" charset="0"/>
              </a:rPr>
              <a:t>جورج لوكاس أعاد كتابة "ستار وارس" بعد قراءة جوزيف كامبل       </a:t>
            </a:r>
            <a:endParaRPr lang="en-US" sz="2400" dirty="0">
              <a:solidFill>
                <a:schemeClr val="bg1"/>
              </a:solidFill>
              <a:latin typeface="Stellar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634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trix.gif">
            <a:extLst>
              <a:ext uri="{FF2B5EF4-FFF2-40B4-BE49-F238E27FC236}">
                <a16:creationId xmlns:a16="http://schemas.microsoft.com/office/drawing/2014/main" id="{4919AA4E-71E8-9240-BB73-02947EDC56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39" y="133944"/>
            <a:ext cx="11787122" cy="6481308"/>
          </a:xfrm>
          <a:prstGeom prst="rect">
            <a:avLst/>
          </a:prstGeom>
        </p:spPr>
      </p:pic>
      <p:pic>
        <p:nvPicPr>
          <p:cNvPr id="5" name="Picture 4" descr="watership down cover.jpg">
            <a:extLst>
              <a:ext uri="{FF2B5EF4-FFF2-40B4-BE49-F238E27FC236}">
                <a16:creationId xmlns:a16="http://schemas.microsoft.com/office/drawing/2014/main" id="{7D13640B-EC7D-0D43-9F57-2FE3F002EF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3"/>
          <a:stretch/>
        </p:blipFill>
        <p:spPr>
          <a:xfrm rot="248592">
            <a:off x="740079" y="1534852"/>
            <a:ext cx="2634527" cy="3788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matrix.jpg">
            <a:extLst>
              <a:ext uri="{FF2B5EF4-FFF2-40B4-BE49-F238E27FC236}">
                <a16:creationId xmlns:a16="http://schemas.microsoft.com/office/drawing/2014/main" id="{7C7EE551-5BEF-5A46-B66F-A0901E82B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322" y="2207293"/>
            <a:ext cx="2710564" cy="4065847"/>
          </a:xfrm>
          <a:prstGeom prst="rect">
            <a:avLst/>
          </a:prstGeom>
        </p:spPr>
      </p:pic>
      <p:pic>
        <p:nvPicPr>
          <p:cNvPr id="9" name="Picture 8" descr="LionKingWallpaper1024.jpg">
            <a:extLst>
              <a:ext uri="{FF2B5EF4-FFF2-40B4-BE49-F238E27FC236}">
                <a16:creationId xmlns:a16="http://schemas.microsoft.com/office/drawing/2014/main" id="{2A3FA3FF-6555-F84A-B84C-F5B930417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532">
            <a:off x="5593693" y="2089897"/>
            <a:ext cx="3809075" cy="2856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davinci-code-1.jpg">
            <a:extLst>
              <a:ext uri="{FF2B5EF4-FFF2-40B4-BE49-F238E27FC236}">
                <a16:creationId xmlns:a16="http://schemas.microsoft.com/office/drawing/2014/main" id="{971B2418-AAD9-1048-9BCA-CDEA41C0F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119">
            <a:off x="3525610" y="2342623"/>
            <a:ext cx="2540000" cy="375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1FB27E-1A1B-4D45-BC4E-4A4F76FBF9E1}"/>
              </a:ext>
            </a:extLst>
          </p:cNvPr>
          <p:cNvSpPr txBox="1"/>
          <p:nvPr/>
        </p:nvSpPr>
        <p:spPr>
          <a:xfrm>
            <a:off x="3759334" y="578794"/>
            <a:ext cx="4998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Stellar" panose="02000506040000020004" pitchFamily="2" charset="0"/>
              </a:rPr>
              <a:t>Other stories  that pay tribute to Joseph Campbell </a:t>
            </a:r>
          </a:p>
          <a:p>
            <a:r>
              <a:rPr lang="ar-LB" b="1" i="1" dirty="0">
                <a:latin typeface="Stellar" panose="02000506040000020004" pitchFamily="2" charset="0"/>
              </a:rPr>
              <a:t>المزيد من القصص التي أعربت عن تقديرها لجوزيف كامبل   </a:t>
            </a:r>
            <a:r>
              <a:rPr lang="en-US" b="1" i="1" dirty="0">
                <a:latin typeface="Stellar" panose="02000506040000020004" pitchFamily="2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067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0011" y="3571698"/>
            <a:ext cx="51172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 </a:t>
            </a:r>
            <a:r>
              <a:rPr lang="en-US" sz="2400" b="1" i="1" dirty="0">
                <a:latin typeface="Stellar" panose="02000506040000020004" pitchFamily="2" charset="0"/>
              </a:rPr>
              <a:t> Archetype – ‘Original Form’</a:t>
            </a:r>
            <a:endParaRPr lang="en-GB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ookman Old Style"/>
              <a:cs typeface="Bookman Old Style"/>
            </a:endParaRPr>
          </a:p>
          <a:p>
            <a:r>
              <a:rPr lang="en-US" b="1" dirty="0">
                <a:latin typeface="Herculanum"/>
                <a:cs typeface="Herculanum"/>
              </a:rPr>
              <a:t> </a:t>
            </a:r>
            <a:endParaRPr lang="en-GB" b="1" dirty="0">
              <a:latin typeface="Herculanum"/>
              <a:cs typeface="Herculanum"/>
            </a:endParaRPr>
          </a:p>
          <a:p>
            <a:r>
              <a:rPr lang="en-US" sz="2000" dirty="0">
                <a:latin typeface="Bookman Old Style"/>
                <a:cs typeface="Bookman Old Style"/>
              </a:rPr>
              <a:t>“</a:t>
            </a:r>
            <a:r>
              <a:rPr lang="en-US" sz="2000" i="1" dirty="0">
                <a:latin typeface="Stellar" panose="02000506040000020004" pitchFamily="2" charset="0"/>
              </a:rPr>
              <a:t>A recurrent universal pattern or motif holding the same similar meaning and significance for all individuals in ever age and in every part of the world</a:t>
            </a:r>
            <a:r>
              <a:rPr lang="en-US" sz="2000" dirty="0">
                <a:latin typeface="Bookman Old Style"/>
                <a:cs typeface="Bookman Old Style"/>
              </a:rPr>
              <a:t>” </a:t>
            </a:r>
            <a:r>
              <a:rPr lang="en-US" sz="1600" i="1" dirty="0">
                <a:latin typeface="Stellar" panose="02000506040000020004" pitchFamily="2" charset="0"/>
                <a:cs typeface="Bookman Old Style"/>
              </a:rPr>
              <a:t>(</a:t>
            </a:r>
            <a:r>
              <a:rPr lang="en-US" sz="1600" i="1" dirty="0">
                <a:latin typeface="Stellar" panose="02000506040000020004" pitchFamily="2" charset="0"/>
              </a:rPr>
              <a:t>Watson and Ducharme)</a:t>
            </a:r>
          </a:p>
          <a:p>
            <a:endParaRPr lang="en-US" altLang="he-IL" sz="1600" dirty="0">
              <a:solidFill>
                <a:srgbClr val="222222"/>
              </a:solidFill>
              <a:latin typeface="inherit"/>
            </a:endParaRPr>
          </a:p>
          <a:p>
            <a:r>
              <a:rPr lang="ar-SA" altLang="he-IL" sz="1600" dirty="0">
                <a:solidFill>
                  <a:srgbClr val="222222"/>
                </a:solidFill>
                <a:latin typeface="inherit"/>
              </a:rPr>
              <a:t>نمط أو نموذج عالمي متكرر يحمل نفس المعنى والأهمية المتشابهة لجميع الأفراد في أي عمر وفي كل جزء من العالم "(واتسون </a:t>
            </a:r>
            <a:r>
              <a:rPr lang="ar-SA" altLang="he-IL" sz="1600" dirty="0" err="1">
                <a:solidFill>
                  <a:srgbClr val="222222"/>
                </a:solidFill>
                <a:latin typeface="inherit"/>
              </a:rPr>
              <a:t>ودوشارم</a:t>
            </a:r>
            <a:r>
              <a:rPr lang="ar-SA" altLang="he-IL" sz="1600" dirty="0">
                <a:solidFill>
                  <a:srgbClr val="222222"/>
                </a:solidFill>
                <a:latin typeface="inherit"/>
              </a:rPr>
              <a:t>)</a:t>
            </a:r>
            <a:r>
              <a:rPr lang="he-IL" altLang="he-IL" sz="700" dirty="0"/>
              <a:t> </a:t>
            </a:r>
            <a:endParaRPr lang="he-IL" altLang="he-IL" sz="1600" dirty="0">
              <a:latin typeface="Arial" panose="020B0604020202020204" pitchFamily="34" charset="0"/>
            </a:endParaRPr>
          </a:p>
          <a:p>
            <a:endParaRPr lang="en-US" sz="1600" i="1" dirty="0">
              <a:latin typeface="Stellar" panose="02000506040000020004" pitchFamily="2" charset="0"/>
            </a:endParaRPr>
          </a:p>
          <a:p>
            <a:endParaRPr lang="en-US" sz="1600" i="1" dirty="0">
              <a:latin typeface="Stellar" panose="02000506040000020004" pitchFamily="2" charset="0"/>
            </a:endParaRPr>
          </a:p>
          <a:p>
            <a:endParaRPr lang="en-US" sz="1600" i="1" dirty="0">
              <a:latin typeface="Stellar" panose="02000506040000020004" pitchFamily="2" charset="0"/>
            </a:endParaRPr>
          </a:p>
          <a:p>
            <a:endParaRPr lang="en-GB" sz="1600" dirty="0">
              <a:latin typeface="Bookman Old Style"/>
              <a:cs typeface="Bookman Old Style"/>
            </a:endParaRPr>
          </a:p>
          <a:p>
            <a:endParaRPr lang="en-US" dirty="0"/>
          </a:p>
        </p:txBody>
      </p:sp>
      <p:pic>
        <p:nvPicPr>
          <p:cNvPr id="3" name="Picture 2" descr="apple_ic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0674">
            <a:off x="5379852" y="406784"/>
            <a:ext cx="2537268" cy="2537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creations-myths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2390">
            <a:off x="7503503" y="1132508"/>
            <a:ext cx="3812988" cy="487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eve_apple_large-17861407_st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674">
            <a:off x="1538251" y="494349"/>
            <a:ext cx="3888764" cy="2765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0118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9EBB13C-747C-C04B-8849-6ED4DA131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62" y="233101"/>
            <a:ext cx="6096000" cy="6070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C4C03C-E5E8-BB4C-8A7C-D6ABA37F5761}"/>
              </a:ext>
            </a:extLst>
          </p:cNvPr>
          <p:cNvSpPr txBox="1"/>
          <p:nvPr/>
        </p:nvSpPr>
        <p:spPr>
          <a:xfrm>
            <a:off x="6605349" y="449605"/>
            <a:ext cx="5090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latin typeface="Stellar" panose="02000506040000020004" pitchFamily="2" charset="0"/>
              </a:rPr>
              <a:t>12 Archetypal Characters 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20C484-7C5E-D140-BAC8-308C51445FB8}"/>
              </a:ext>
            </a:extLst>
          </p:cNvPr>
          <p:cNvSpPr txBox="1"/>
          <p:nvPr/>
        </p:nvSpPr>
        <p:spPr>
          <a:xfrm>
            <a:off x="7386124" y="1356920"/>
            <a:ext cx="4540025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Stellar" panose="02000506040000020004" pitchFamily="2" charset="0"/>
              </a:rPr>
              <a:t>All are shared across cultures </a:t>
            </a:r>
          </a:p>
          <a:p>
            <a:r>
              <a:rPr lang="en-US" sz="2400" b="1" i="1" dirty="0">
                <a:latin typeface="Stellar" panose="02000506040000020004" pitchFamily="2" charset="0"/>
              </a:rPr>
              <a:t>All reside within us and are </a:t>
            </a:r>
          </a:p>
          <a:p>
            <a:r>
              <a:rPr lang="en-US" sz="2400" b="1" i="1" dirty="0">
                <a:latin typeface="Stellar" panose="02000506040000020004" pitchFamily="2" charset="0"/>
              </a:rPr>
              <a:t>Active to various degrees</a:t>
            </a:r>
          </a:p>
          <a:p>
            <a:endParaRPr lang="en-US" sz="2800" b="1" i="1" dirty="0">
              <a:latin typeface="Stellar" panose="02000506040000020004" pitchFamily="2" charset="0"/>
            </a:endParaRPr>
          </a:p>
          <a:p>
            <a:r>
              <a:rPr lang="en-US" sz="2400" b="1" i="1" dirty="0">
                <a:latin typeface="Stellar" panose="02000506040000020004" pitchFamily="2" charset="0"/>
              </a:rPr>
              <a:t>Archetypes are a broad </a:t>
            </a:r>
          </a:p>
          <a:p>
            <a:r>
              <a:rPr lang="en-US" sz="2400" b="1" i="1" dirty="0">
                <a:latin typeface="Stellar" panose="02000506040000020004" pitchFamily="2" charset="0"/>
              </a:rPr>
              <a:t>universal template of human </a:t>
            </a:r>
          </a:p>
          <a:p>
            <a:r>
              <a:rPr lang="en-US" sz="2400" b="1" i="1" dirty="0">
                <a:latin typeface="Stellar" panose="02000506040000020004" pitchFamily="2" charset="0"/>
              </a:rPr>
              <a:t>needs and desires.</a:t>
            </a:r>
          </a:p>
          <a:p>
            <a:endParaRPr lang="en-US" sz="2400" b="1" i="1" dirty="0">
              <a:latin typeface="Stellar" panose="02000506040000020004" pitchFamily="2" charset="0"/>
            </a:endParaRPr>
          </a:p>
          <a:p>
            <a:r>
              <a:rPr lang="en-US" sz="2400" b="1" i="1" dirty="0">
                <a:latin typeface="Stellar" panose="02000506040000020004" pitchFamily="2" charset="0"/>
              </a:rPr>
              <a:t> </a:t>
            </a:r>
            <a:r>
              <a:rPr lang="ar-SA" altLang="he-IL" sz="2400" dirty="0">
                <a:solidFill>
                  <a:srgbClr val="222222"/>
                </a:solidFill>
                <a:latin typeface="inherit"/>
              </a:rPr>
              <a:t>كلها مشتركة عبر </a:t>
            </a:r>
            <a:r>
              <a:rPr lang="ar-SA" altLang="he-IL" sz="2400" dirty="0" err="1">
                <a:solidFill>
                  <a:srgbClr val="222222"/>
                </a:solidFill>
                <a:latin typeface="inherit"/>
              </a:rPr>
              <a:t>الثقافا</a:t>
            </a:r>
            <a:r>
              <a:rPr lang="ar-LB" altLang="he-IL" sz="2400" dirty="0">
                <a:solidFill>
                  <a:srgbClr val="222222"/>
                </a:solidFill>
                <a:latin typeface="inherit"/>
              </a:rPr>
              <a:t>ت،</a:t>
            </a:r>
            <a:r>
              <a:rPr lang="ar-SA" altLang="he-IL" sz="2400" dirty="0">
                <a:solidFill>
                  <a:srgbClr val="222222"/>
                </a:solidFill>
                <a:latin typeface="inherit"/>
              </a:rPr>
              <a:t> جميع</a:t>
            </a:r>
            <a:r>
              <a:rPr lang="ar-LB" altLang="he-IL" sz="2400" dirty="0">
                <a:solidFill>
                  <a:srgbClr val="222222"/>
                </a:solidFill>
                <a:latin typeface="inherit"/>
              </a:rPr>
              <a:t>ها تقيم</a:t>
            </a:r>
            <a:r>
              <a:rPr lang="ar-SA" altLang="he-IL" sz="2400" dirty="0">
                <a:solidFill>
                  <a:srgbClr val="222222"/>
                </a:solidFill>
                <a:latin typeface="inherit"/>
              </a:rPr>
              <a:t> في</a:t>
            </a:r>
            <a:endParaRPr lang="ar-LB" altLang="he-IL" sz="2400" dirty="0">
              <a:solidFill>
                <a:srgbClr val="222222"/>
              </a:solidFill>
              <a:latin typeface="inherit"/>
            </a:endParaRPr>
          </a:p>
          <a:p>
            <a:r>
              <a:rPr lang="ar-LB" altLang="he-IL" sz="2400" dirty="0">
                <a:solidFill>
                  <a:srgbClr val="222222"/>
                </a:solidFill>
                <a:latin typeface="inherit"/>
              </a:rPr>
              <a:t>داخلنا </a:t>
            </a:r>
            <a:r>
              <a:rPr lang="ar-SA" altLang="he-IL" sz="2400" dirty="0">
                <a:solidFill>
                  <a:srgbClr val="222222"/>
                </a:solidFill>
                <a:latin typeface="inherit"/>
              </a:rPr>
              <a:t>و</a:t>
            </a:r>
            <a:r>
              <a:rPr lang="ar-LB" altLang="he-IL" sz="2400" dirty="0">
                <a:solidFill>
                  <a:srgbClr val="222222"/>
                </a:solidFill>
                <a:latin typeface="inherit"/>
              </a:rPr>
              <a:t>هي</a:t>
            </a:r>
            <a:r>
              <a:rPr lang="ar-SA" altLang="he-IL" sz="2400" dirty="0">
                <a:solidFill>
                  <a:srgbClr val="222222"/>
                </a:solidFill>
                <a:latin typeface="inherit"/>
              </a:rPr>
              <a:t> كذلك </a:t>
            </a:r>
            <a:r>
              <a:rPr lang="ar-LB" altLang="he-IL" sz="2400" dirty="0">
                <a:solidFill>
                  <a:srgbClr val="222222"/>
                </a:solidFill>
                <a:latin typeface="inherit"/>
              </a:rPr>
              <a:t>فعالة</a:t>
            </a:r>
            <a:r>
              <a:rPr lang="ar-SA" altLang="he-IL" sz="2400" dirty="0">
                <a:solidFill>
                  <a:srgbClr val="222222"/>
                </a:solidFill>
                <a:latin typeface="inherit"/>
              </a:rPr>
              <a:t> بدرجات مختلفة</a:t>
            </a:r>
            <a:r>
              <a:rPr lang="ar-LB" altLang="he-IL" sz="2400" dirty="0">
                <a:solidFill>
                  <a:srgbClr val="222222"/>
                </a:solidFill>
                <a:latin typeface="inherit"/>
              </a:rPr>
              <a:t>.</a:t>
            </a:r>
          </a:p>
          <a:p>
            <a:endParaRPr lang="ar-LB" altLang="he-IL" sz="2400" dirty="0">
              <a:solidFill>
                <a:srgbClr val="222222"/>
              </a:solidFill>
              <a:latin typeface="inherit"/>
            </a:endParaRPr>
          </a:p>
          <a:p>
            <a:r>
              <a:rPr lang="ar-SA" altLang="he-IL" sz="2400" dirty="0">
                <a:solidFill>
                  <a:srgbClr val="222222"/>
                </a:solidFill>
                <a:latin typeface="inherit"/>
              </a:rPr>
              <a:t> النماذج الأولية </a:t>
            </a:r>
            <a:r>
              <a:rPr lang="ar-LB" altLang="he-IL" sz="2400" dirty="0">
                <a:solidFill>
                  <a:srgbClr val="222222"/>
                </a:solidFill>
                <a:latin typeface="inherit"/>
              </a:rPr>
              <a:t>واسعة وهي </a:t>
            </a:r>
            <a:r>
              <a:rPr lang="ar-SA" altLang="he-IL" sz="2400" dirty="0">
                <a:solidFill>
                  <a:srgbClr val="222222"/>
                </a:solidFill>
                <a:latin typeface="inherit"/>
              </a:rPr>
              <a:t>قالب عالمي</a:t>
            </a:r>
            <a:endParaRPr lang="ar-LB" altLang="he-IL" sz="2400" dirty="0">
              <a:solidFill>
                <a:srgbClr val="222222"/>
              </a:solidFill>
              <a:latin typeface="inherit"/>
            </a:endParaRPr>
          </a:p>
          <a:p>
            <a:r>
              <a:rPr lang="ar-SA" altLang="he-IL" sz="2400" dirty="0">
                <a:solidFill>
                  <a:srgbClr val="222222"/>
                </a:solidFill>
                <a:latin typeface="inherit"/>
              </a:rPr>
              <a:t> </a:t>
            </a:r>
            <a:r>
              <a:rPr lang="ar-LB" altLang="he-IL" sz="2400" dirty="0" err="1">
                <a:solidFill>
                  <a:srgbClr val="222222"/>
                </a:solidFill>
                <a:latin typeface="inherit"/>
              </a:rPr>
              <a:t>لإحتياجات</a:t>
            </a:r>
            <a:r>
              <a:rPr lang="ar-LB" altLang="he-IL" sz="2400" dirty="0">
                <a:solidFill>
                  <a:srgbClr val="222222"/>
                </a:solidFill>
                <a:latin typeface="inherit"/>
              </a:rPr>
              <a:t> وشغف الإنسان</a:t>
            </a:r>
            <a:r>
              <a:rPr lang="he-IL" altLang="he-IL" sz="2400" dirty="0">
                <a:solidFill>
                  <a:srgbClr val="222222"/>
                </a:solidFill>
                <a:latin typeface="inherit"/>
              </a:rPr>
              <a:t>.</a:t>
            </a:r>
            <a:r>
              <a:rPr lang="he-IL" altLang="he-IL" sz="1000" dirty="0"/>
              <a:t> </a:t>
            </a:r>
            <a:endParaRPr lang="he-IL" altLang="he-IL" sz="2400" dirty="0">
              <a:latin typeface="Arial" panose="020B0604020202020204" pitchFamily="34" charset="0"/>
            </a:endParaRPr>
          </a:p>
          <a:p>
            <a:endParaRPr lang="en-US" sz="2400" b="1" i="1" dirty="0">
              <a:latin typeface="Stellar" panose="02000506040000020004" pitchFamily="2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7955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1FC0A70-FFDA-064C-B2DE-109AEA8CC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832" y="1289934"/>
            <a:ext cx="4757168" cy="47404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103A9E-726E-744C-AD00-B184A1E501E8}"/>
              </a:ext>
            </a:extLst>
          </p:cNvPr>
          <p:cNvSpPr txBox="1"/>
          <p:nvPr/>
        </p:nvSpPr>
        <p:spPr>
          <a:xfrm>
            <a:off x="7014258" y="769602"/>
            <a:ext cx="3671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latin typeface="Stellar" panose="02000506040000020004" pitchFamily="2" charset="0"/>
              </a:rPr>
              <a:t>Brand Archetypes 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F4F7F8-CC20-A646-BDF0-9B1C34CF7BE4}"/>
              </a:ext>
            </a:extLst>
          </p:cNvPr>
          <p:cNvSpPr txBox="1"/>
          <p:nvPr/>
        </p:nvSpPr>
        <p:spPr>
          <a:xfrm>
            <a:off x="7014258" y="1770926"/>
            <a:ext cx="387362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Stellar" panose="02000506040000020004" pitchFamily="2" charset="0"/>
              </a:rPr>
              <a:t>Brands use archetypes to connect </a:t>
            </a:r>
          </a:p>
          <a:p>
            <a:r>
              <a:rPr lang="en-US" b="1" i="1" dirty="0">
                <a:latin typeface="Stellar" panose="02000506040000020004" pitchFamily="2" charset="0"/>
              </a:rPr>
              <a:t>With your deepest needs and desires</a:t>
            </a:r>
          </a:p>
          <a:p>
            <a:endParaRPr lang="en-US" b="1" i="1" dirty="0">
              <a:latin typeface="Stellar" panose="02000506040000020004" pitchFamily="2" charset="0"/>
            </a:endParaRPr>
          </a:p>
          <a:p>
            <a:r>
              <a:rPr lang="en-US" b="1" i="1" dirty="0">
                <a:latin typeface="Stellar" panose="02000506040000020004" pitchFamily="2" charset="0"/>
              </a:rPr>
              <a:t>Brands that associate themselves with</a:t>
            </a:r>
          </a:p>
          <a:p>
            <a:r>
              <a:rPr lang="en-US" b="1" i="1" dirty="0">
                <a:latin typeface="Stellar" panose="02000506040000020004" pitchFamily="2" charset="0"/>
              </a:rPr>
              <a:t>A single archetype are more successful</a:t>
            </a:r>
          </a:p>
          <a:p>
            <a:endParaRPr lang="en-US" b="1" i="1" dirty="0">
              <a:latin typeface="Stellar" panose="02000506040000020004" pitchFamily="2" charset="0"/>
            </a:endParaRPr>
          </a:p>
          <a:p>
            <a:r>
              <a:rPr lang="ar-SA" altLang="he-IL" dirty="0">
                <a:solidFill>
                  <a:srgbClr val="222222"/>
                </a:solidFill>
                <a:latin typeface="inherit"/>
              </a:rPr>
              <a:t>تستخدم العلامات التجارية </a:t>
            </a:r>
            <a:r>
              <a:rPr lang="ar-LB" altLang="he-IL" dirty="0">
                <a:solidFill>
                  <a:srgbClr val="222222"/>
                </a:solidFill>
                <a:latin typeface="inherit"/>
              </a:rPr>
              <a:t>النماذج الأولية</a:t>
            </a:r>
          </a:p>
          <a:p>
            <a:r>
              <a:rPr lang="ar-SA" altLang="he-IL" dirty="0">
                <a:solidFill>
                  <a:srgbClr val="222222"/>
                </a:solidFill>
                <a:latin typeface="inherit"/>
              </a:rPr>
              <a:t> للتواصل مع أعمق</a:t>
            </a:r>
            <a:r>
              <a:rPr lang="ar-LB" altLang="he-IL" dirty="0">
                <a:solidFill>
                  <a:srgbClr val="222222"/>
                </a:solidFill>
                <a:latin typeface="inherit"/>
              </a:rPr>
              <a:t> إ</a:t>
            </a:r>
            <a:r>
              <a:rPr lang="ar-SA" altLang="he-IL" dirty="0" err="1">
                <a:solidFill>
                  <a:srgbClr val="222222"/>
                </a:solidFill>
                <a:latin typeface="inherit"/>
              </a:rPr>
              <a:t>حتياجاتك</a:t>
            </a:r>
            <a:r>
              <a:rPr lang="ar-SA" altLang="he-IL" dirty="0">
                <a:solidFill>
                  <a:srgbClr val="222222"/>
                </a:solidFill>
                <a:latin typeface="inherit"/>
              </a:rPr>
              <a:t> ورغباتك</a:t>
            </a:r>
            <a:r>
              <a:rPr lang="ar-LB" altLang="he-IL" dirty="0">
                <a:solidFill>
                  <a:srgbClr val="222222"/>
                </a:solidFill>
                <a:latin typeface="inherit"/>
              </a:rPr>
              <a:t>. </a:t>
            </a:r>
          </a:p>
          <a:p>
            <a:r>
              <a:rPr lang="ar-SA" altLang="he-IL" dirty="0">
                <a:solidFill>
                  <a:srgbClr val="222222"/>
                </a:solidFill>
                <a:latin typeface="inherit"/>
              </a:rPr>
              <a:t>العلامات التجارية التي تربط نفسها </a:t>
            </a:r>
            <a:endParaRPr lang="ar-LB" altLang="he-IL" dirty="0">
              <a:solidFill>
                <a:srgbClr val="222222"/>
              </a:solidFill>
              <a:latin typeface="inherit"/>
            </a:endParaRPr>
          </a:p>
          <a:p>
            <a:r>
              <a:rPr lang="ar-LB" altLang="he-IL" dirty="0">
                <a:solidFill>
                  <a:srgbClr val="222222"/>
                </a:solidFill>
                <a:latin typeface="inherit"/>
              </a:rPr>
              <a:t>في </a:t>
            </a:r>
            <a:r>
              <a:rPr lang="ar-SA" altLang="he-IL" dirty="0">
                <a:solidFill>
                  <a:srgbClr val="222222"/>
                </a:solidFill>
                <a:latin typeface="inherit"/>
              </a:rPr>
              <a:t>نموذج </a:t>
            </a:r>
            <a:r>
              <a:rPr lang="ar-LB" altLang="he-IL" dirty="0">
                <a:solidFill>
                  <a:srgbClr val="222222"/>
                </a:solidFill>
                <a:latin typeface="inherit"/>
              </a:rPr>
              <a:t>أولي</a:t>
            </a:r>
            <a:r>
              <a:rPr lang="ar-SA" altLang="he-IL" dirty="0">
                <a:solidFill>
                  <a:srgbClr val="222222"/>
                </a:solidFill>
                <a:latin typeface="inherit"/>
              </a:rPr>
              <a:t> واحد</a:t>
            </a:r>
            <a:r>
              <a:rPr lang="ar-LB" altLang="he-IL" dirty="0">
                <a:solidFill>
                  <a:srgbClr val="222222"/>
                </a:solidFill>
                <a:latin typeface="inherit"/>
              </a:rPr>
              <a:t>، تكون</a:t>
            </a:r>
            <a:r>
              <a:rPr lang="ar-SA" altLang="he-IL" dirty="0">
                <a:solidFill>
                  <a:srgbClr val="222222"/>
                </a:solidFill>
                <a:latin typeface="inherit"/>
              </a:rPr>
              <a:t> أكثر نجاحًا</a:t>
            </a:r>
            <a:r>
              <a:rPr lang="he-IL" altLang="he-IL" sz="800" dirty="0"/>
              <a:t> </a:t>
            </a:r>
            <a:endParaRPr lang="he-IL" altLang="he-IL" dirty="0">
              <a:latin typeface="Arial" panose="020B0604020202020204" pitchFamily="34" charset="0"/>
            </a:endParaRPr>
          </a:p>
          <a:p>
            <a:r>
              <a:rPr lang="en-US" b="1" i="1" dirty="0">
                <a:latin typeface="Stellar" panose="02000506040000020004" pitchFamily="2" charset="0"/>
              </a:rPr>
              <a:t> </a:t>
            </a:r>
          </a:p>
          <a:p>
            <a:endParaRPr lang="en-US" b="1" i="1" dirty="0">
              <a:latin typeface="Stellar" panose="02000506040000020004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5731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973</Words>
  <Application>Microsoft Office PowerPoint</Application>
  <PresentationFormat>מסך רחב</PresentationFormat>
  <Paragraphs>145</Paragraphs>
  <Slides>20</Slides>
  <Notes>1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20</vt:i4>
      </vt:variant>
    </vt:vector>
  </HeadingPairs>
  <TitlesOfParts>
    <vt:vector size="29" baseType="lpstr">
      <vt:lpstr>Arial</vt:lpstr>
      <vt:lpstr>Bookman Old Style</vt:lpstr>
      <vt:lpstr>Calibri</vt:lpstr>
      <vt:lpstr>Calibri Light</vt:lpstr>
      <vt:lpstr>Herculanum</vt:lpstr>
      <vt:lpstr>inherit</vt:lpstr>
      <vt:lpstr>Open Sans</vt:lpstr>
      <vt:lpstr>Stellar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 Phillips</dc:creator>
  <cp:lastModifiedBy>Maram Kablawi</cp:lastModifiedBy>
  <cp:revision>20</cp:revision>
  <dcterms:created xsi:type="dcterms:W3CDTF">2020-06-13T09:13:58Z</dcterms:created>
  <dcterms:modified xsi:type="dcterms:W3CDTF">2020-06-19T13:49:17Z</dcterms:modified>
</cp:coreProperties>
</file>